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311" r:id="rId2"/>
    <p:sldId id="317" r:id="rId3"/>
    <p:sldId id="334" r:id="rId4"/>
    <p:sldId id="381" r:id="rId5"/>
    <p:sldId id="340" r:id="rId6"/>
    <p:sldId id="341" r:id="rId7"/>
    <p:sldId id="315" r:id="rId8"/>
    <p:sldId id="320" r:id="rId9"/>
    <p:sldId id="382" r:id="rId10"/>
    <p:sldId id="329" r:id="rId11"/>
    <p:sldId id="330" r:id="rId12"/>
    <p:sldId id="368" r:id="rId13"/>
    <p:sldId id="344" r:id="rId14"/>
    <p:sldId id="367" r:id="rId15"/>
    <p:sldId id="363" r:id="rId16"/>
    <p:sldId id="308" r:id="rId17"/>
    <p:sldId id="309" r:id="rId18"/>
    <p:sldId id="310" r:id="rId19"/>
    <p:sldId id="364" r:id="rId20"/>
    <p:sldId id="360" r:id="rId21"/>
    <p:sldId id="370" r:id="rId22"/>
    <p:sldId id="378" r:id="rId23"/>
    <p:sldId id="343" r:id="rId24"/>
    <p:sldId id="371" r:id="rId25"/>
    <p:sldId id="336" r:id="rId26"/>
    <p:sldId id="372" r:id="rId27"/>
    <p:sldId id="366" r:id="rId28"/>
    <p:sldId id="365" r:id="rId29"/>
    <p:sldId id="380" r:id="rId30"/>
    <p:sldId id="328" r:id="rId31"/>
    <p:sldId id="346" r:id="rId32"/>
    <p:sldId id="347" r:id="rId33"/>
    <p:sldId id="348" r:id="rId34"/>
    <p:sldId id="373" r:id="rId35"/>
    <p:sldId id="374" r:id="rId36"/>
    <p:sldId id="350" r:id="rId37"/>
    <p:sldId id="352" r:id="rId38"/>
    <p:sldId id="332" r:id="rId39"/>
    <p:sldId id="375" r:id="rId40"/>
    <p:sldId id="356" r:id="rId41"/>
    <p:sldId id="354" r:id="rId42"/>
    <p:sldId id="357" r:id="rId43"/>
    <p:sldId id="358" r:id="rId44"/>
    <p:sldId id="355" r:id="rId45"/>
    <p:sldId id="377" r:id="rId46"/>
    <p:sldId id="33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Micheli, Gabrielle Vittoria Charl" initials="dMGVC" lastIdx="0" clrIdx="0">
    <p:extLst>
      <p:ext uri="{19B8F6BF-5375-455C-9EA6-DF929625EA0E}">
        <p15:presenceInfo xmlns:p15="http://schemas.microsoft.com/office/powerpoint/2012/main" userId="2cc40d6c-c8c3-4234-bc8f-a593270a3c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46"/>
    <p:restoredTop sz="92587"/>
  </p:normalViewPr>
  <p:slideViewPr>
    <p:cSldViewPr snapToGrid="0" snapToObjects="1">
      <p:cViewPr varScale="1">
        <p:scale>
          <a:sx n="105" d="100"/>
          <a:sy n="105" d="100"/>
        </p:scale>
        <p:origin x="1352"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0D41F0-2FDF-DE45-80E8-C2F71B49397E}" type="datetimeFigureOut">
              <a:rPr lang="en-US" smtClean="0"/>
              <a:t>9/11/18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994D27-BF01-954E-B54C-2D2107F80FE5}" type="slidenum">
              <a:rPr lang="en-US" smtClean="0"/>
              <a:t>‹#›</a:t>
            </a:fld>
            <a:endParaRPr lang="en-US"/>
          </a:p>
        </p:txBody>
      </p:sp>
    </p:spTree>
    <p:extLst>
      <p:ext uri="{BB962C8B-B14F-4D97-AF65-F5344CB8AC3E}">
        <p14:creationId xmlns:p14="http://schemas.microsoft.com/office/powerpoint/2010/main" val="5150511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AA966-4782-1A4F-B505-95C8034FA130}" type="datetimeFigureOut">
              <a:rPr lang="en-US" smtClean="0"/>
              <a:t>9/11/18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47B0E3-EAE7-D44E-A50F-AC1B4A099435}" type="slidenum">
              <a:rPr lang="en-US" smtClean="0"/>
              <a:t>‹#›</a:t>
            </a:fld>
            <a:endParaRPr lang="en-US"/>
          </a:p>
        </p:txBody>
      </p:sp>
    </p:spTree>
    <p:extLst>
      <p:ext uri="{BB962C8B-B14F-4D97-AF65-F5344CB8AC3E}">
        <p14:creationId xmlns:p14="http://schemas.microsoft.com/office/powerpoint/2010/main" val="24319340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security technology since 2015</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set of extensions to the Intel x86 architecture.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allows users to perform secure computations on platforms that run untrusted software.</a:t>
            </a:r>
          </a:p>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2</a:t>
            </a:fld>
            <a:endParaRPr lang="en-US"/>
          </a:p>
        </p:txBody>
      </p:sp>
    </p:spTree>
    <p:extLst>
      <p:ext uri="{BB962C8B-B14F-4D97-AF65-F5344CB8AC3E}">
        <p14:creationId xmlns:p14="http://schemas.microsoft.com/office/powerpoint/2010/main" val="168529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12</a:t>
            </a:fld>
            <a:endParaRPr lang="en-US"/>
          </a:p>
        </p:txBody>
      </p:sp>
    </p:spTree>
    <p:extLst>
      <p:ext uri="{BB962C8B-B14F-4D97-AF65-F5344CB8AC3E}">
        <p14:creationId xmlns:p14="http://schemas.microsoft.com/office/powerpoint/2010/main" val="2532062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(based on the type of information the attacker learns about a victim cipher.)</a:t>
            </a:r>
          </a:p>
        </p:txBody>
      </p:sp>
      <p:sp>
        <p:nvSpPr>
          <p:cNvPr id="4" name="Slide Number Placeholder 3"/>
          <p:cNvSpPr>
            <a:spLocks noGrp="1"/>
          </p:cNvSpPr>
          <p:nvPr>
            <p:ph type="sldNum" sz="quarter" idx="10"/>
          </p:nvPr>
        </p:nvSpPr>
        <p:spPr/>
        <p:txBody>
          <a:bodyPr/>
          <a:lstStyle/>
          <a:p>
            <a:fld id="{A347B0E3-EAE7-D44E-A50F-AC1B4A099435}" type="slidenum">
              <a:rPr lang="en-US" smtClean="0"/>
              <a:t>13</a:t>
            </a:fld>
            <a:endParaRPr lang="en-US"/>
          </a:p>
        </p:txBody>
      </p:sp>
    </p:spTree>
    <p:extLst>
      <p:ext uri="{BB962C8B-B14F-4D97-AF65-F5344CB8AC3E}">
        <p14:creationId xmlns:p14="http://schemas.microsoft.com/office/powerpoint/2010/main" val="3205907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14</a:t>
            </a:fld>
            <a:endParaRPr lang="en-US"/>
          </a:p>
        </p:txBody>
      </p:sp>
    </p:spTree>
    <p:extLst>
      <p:ext uri="{BB962C8B-B14F-4D97-AF65-F5344CB8AC3E}">
        <p14:creationId xmlns:p14="http://schemas.microsoft.com/office/powerpoint/2010/main" val="24733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Consequence gap : processor reads from memory it needs to wait -&gt; fast processor that mostly waits for the memory.</a:t>
            </a:r>
          </a:p>
          <a:p>
            <a:r>
              <a:rPr lang="en-US" sz="1200" kern="1200" dirty="0">
                <a:solidFill>
                  <a:schemeClr val="tx1"/>
                </a:solidFill>
                <a:effectLst/>
                <a:latin typeface="+mn-lt"/>
                <a:ea typeface="+mn-ea"/>
                <a:cs typeface="+mn-cs"/>
              </a:rPr>
              <a:t>bridge this gap, processor designers small bank of memory called "cache" between main memory and the processor: small, closer to the execution core, more expensive technologies.</a:t>
            </a:r>
          </a:p>
          <a:p>
            <a:r>
              <a:rPr lang="en-US" sz="1200" kern="1200" dirty="0">
                <a:solidFill>
                  <a:schemeClr val="tx1"/>
                </a:solidFill>
                <a:effectLst/>
                <a:latin typeface="+mn-lt"/>
                <a:ea typeface="+mn-ea"/>
                <a:cs typeface="+mn-cs"/>
              </a:rPr>
              <a:t>Cache divides memory into units called lines. When the processor accesses memory the cache brings the line that contains the requested data from memory and provide the data to the processor.  At the same time, it also stores a copy of the data.</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B1ABC72-31BC-CB4A-8ED6-662AD441149B}" type="slidenum">
              <a:rPr lang="en-US" smtClean="0"/>
              <a:t>16</a:t>
            </a:fld>
            <a:endParaRPr lang="en-US"/>
          </a:p>
        </p:txBody>
      </p:sp>
    </p:spTree>
    <p:extLst>
      <p:ext uri="{BB962C8B-B14F-4D97-AF65-F5344CB8AC3E}">
        <p14:creationId xmlns:p14="http://schemas.microsoft.com/office/powerpoint/2010/main" val="3158770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Modern caches are set associative : the cache is divided into multiple sets, each consisting of multiple ways. </a:t>
            </a:r>
          </a:p>
          <a:p>
            <a:r>
              <a:rPr lang="en-US" sz="1200" kern="1200" dirty="0">
                <a:solidFill>
                  <a:schemeClr val="tx1"/>
                </a:solidFill>
                <a:effectLst/>
                <a:latin typeface="+mn-lt"/>
                <a:ea typeface="+mn-ea"/>
                <a:cs typeface="+mn-cs"/>
              </a:rPr>
              <a:t>Each memory line is mapped to a specific cache set, and can only be stored in that cache set.</a:t>
            </a:r>
          </a:p>
          <a:p>
            <a:r>
              <a:rPr lang="en-US" sz="1200" kern="1200" dirty="0">
                <a:solidFill>
                  <a:schemeClr val="tx1"/>
                </a:solidFill>
                <a:effectLst/>
                <a:latin typeface="+mn-lt"/>
                <a:ea typeface="+mn-ea"/>
                <a:cs typeface="+mn-cs"/>
              </a:rPr>
              <a:t>When the processor accesses a memory line, it is brought to the cache and stored in one of the ways in the cache set. </a:t>
            </a:r>
          </a:p>
          <a:p>
            <a:r>
              <a:rPr lang="en-US" sz="1200" kern="1200" dirty="0">
                <a:solidFill>
                  <a:schemeClr val="tx1"/>
                </a:solidFill>
                <a:effectLst/>
                <a:latin typeface="+mn-lt"/>
                <a:ea typeface="+mn-ea"/>
                <a:cs typeface="+mn-cs"/>
              </a:rPr>
              <a:t>all of the ways of the set are full, the cache has to evict one of the entries there and store the new line.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B1ABC72-31BC-CB4A-8ED6-662AD441149B}" type="slidenum">
              <a:rPr lang="en-US" smtClean="0"/>
              <a:t>17</a:t>
            </a:fld>
            <a:endParaRPr lang="en-US"/>
          </a:p>
        </p:txBody>
      </p:sp>
    </p:spTree>
    <p:extLst>
      <p:ext uri="{BB962C8B-B14F-4D97-AF65-F5344CB8AC3E}">
        <p14:creationId xmlns:p14="http://schemas.microsoft.com/office/powerpoint/2010/main" val="3158770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1ABC72-31BC-CB4A-8ED6-662AD441149B}" type="slidenum">
              <a:rPr lang="en-US" smtClean="0"/>
              <a:t>18</a:t>
            </a:fld>
            <a:endParaRPr lang="en-US"/>
          </a:p>
        </p:txBody>
      </p:sp>
    </p:spTree>
    <p:extLst>
      <p:ext uri="{BB962C8B-B14F-4D97-AF65-F5344CB8AC3E}">
        <p14:creationId xmlns:p14="http://schemas.microsoft.com/office/powerpoint/2010/main" val="3158770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19</a:t>
            </a:fld>
            <a:endParaRPr lang="en-US"/>
          </a:p>
        </p:txBody>
      </p:sp>
    </p:spTree>
    <p:extLst>
      <p:ext uri="{BB962C8B-B14F-4D97-AF65-F5344CB8AC3E}">
        <p14:creationId xmlns:p14="http://schemas.microsoft.com/office/powerpoint/2010/main" val="67351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20</a:t>
            </a:fld>
            <a:endParaRPr lang="en-US"/>
          </a:p>
        </p:txBody>
      </p:sp>
    </p:spTree>
    <p:extLst>
      <p:ext uri="{BB962C8B-B14F-4D97-AF65-F5344CB8AC3E}">
        <p14:creationId xmlns:p14="http://schemas.microsoft.com/office/powerpoint/2010/main" val="2278772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21</a:t>
            </a:fld>
            <a:endParaRPr lang="en-US"/>
          </a:p>
        </p:txBody>
      </p:sp>
    </p:spTree>
    <p:extLst>
      <p:ext uri="{BB962C8B-B14F-4D97-AF65-F5344CB8AC3E}">
        <p14:creationId xmlns:p14="http://schemas.microsoft.com/office/powerpoint/2010/main" val="1998231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47B0E3-EAE7-D44E-A50F-AC1B4A099435}" type="slidenum">
              <a:rPr lang="en-US" smtClean="0"/>
              <a:t>23</a:t>
            </a:fld>
            <a:endParaRPr lang="en-US"/>
          </a:p>
        </p:txBody>
      </p:sp>
    </p:spTree>
    <p:extLst>
      <p:ext uri="{BB962C8B-B14F-4D97-AF65-F5344CB8AC3E}">
        <p14:creationId xmlns:p14="http://schemas.microsoft.com/office/powerpoint/2010/main" val="325408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isolated from other software.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SGX controls access to the enclaves in a way that even the operating system cannot read the data which is contained in the enclave.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3</a:t>
            </a:fld>
            <a:endParaRPr lang="en-US"/>
          </a:p>
        </p:txBody>
      </p:sp>
    </p:spTree>
    <p:extLst>
      <p:ext uri="{BB962C8B-B14F-4D97-AF65-F5344CB8AC3E}">
        <p14:creationId xmlns:p14="http://schemas.microsoft.com/office/powerpoint/2010/main" val="95387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25</a:t>
            </a:fld>
            <a:endParaRPr lang="en-US"/>
          </a:p>
        </p:txBody>
      </p:sp>
    </p:spTree>
    <p:extLst>
      <p:ext uri="{BB962C8B-B14F-4D97-AF65-F5344CB8AC3E}">
        <p14:creationId xmlns:p14="http://schemas.microsoft.com/office/powerpoint/2010/main" val="4063870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26</a:t>
            </a:fld>
            <a:endParaRPr lang="en-US"/>
          </a:p>
        </p:txBody>
      </p:sp>
    </p:spTree>
    <p:extLst>
      <p:ext uri="{BB962C8B-B14F-4D97-AF65-F5344CB8AC3E}">
        <p14:creationId xmlns:p14="http://schemas.microsoft.com/office/powerpoint/2010/main" val="38144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BV96: computing the most significant bits of the secret key in a Diffie-Hellman key-exchange protocol from the public keys of the participants is as hard as computing the secret key itself</a:t>
            </a:r>
          </a:p>
        </p:txBody>
      </p:sp>
      <p:sp>
        <p:nvSpPr>
          <p:cNvPr id="4" name="Slide Number Placeholder 3"/>
          <p:cNvSpPr>
            <a:spLocks noGrp="1"/>
          </p:cNvSpPr>
          <p:nvPr>
            <p:ph type="sldNum" sz="quarter" idx="10"/>
          </p:nvPr>
        </p:nvSpPr>
        <p:spPr/>
        <p:txBody>
          <a:bodyPr/>
          <a:lstStyle/>
          <a:p>
            <a:fld id="{A347B0E3-EAE7-D44E-A50F-AC1B4A099435}" type="slidenum">
              <a:rPr lang="en-US" smtClean="0"/>
              <a:t>32</a:t>
            </a:fld>
            <a:endParaRPr lang="en-US"/>
          </a:p>
        </p:txBody>
      </p:sp>
    </p:spTree>
    <p:extLst>
      <p:ext uri="{BB962C8B-B14F-4D97-AF65-F5344CB8AC3E}">
        <p14:creationId xmlns:p14="http://schemas.microsoft.com/office/powerpoint/2010/main" val="4001509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is a bound on the </a:t>
            </a:r>
            <a:r>
              <a:rPr lang="en-US" dirty="0" err="1"/>
              <a:t>r_i</a:t>
            </a:r>
            <a:endParaRPr lang="en-US" dirty="0"/>
          </a:p>
          <a:p>
            <a:endParaRPr lang="en-US" dirty="0"/>
          </a:p>
          <a:p>
            <a:r>
              <a:rPr lang="en-US" dirty="0"/>
              <a:t>shortest vector = </a:t>
            </a:r>
            <a:r>
              <a:rPr lang="en-US" dirty="0" err="1"/>
              <a:t>zB</a:t>
            </a:r>
            <a:r>
              <a:rPr lang="en-US" dirty="0"/>
              <a:t> for z = (z1, …, </a:t>
            </a:r>
            <a:r>
              <a:rPr lang="en-US" dirty="0" err="1"/>
              <a:t>zm</a:t>
            </a:r>
            <a:r>
              <a:rPr lang="en-US" dirty="0"/>
              <a:t>, f, -1)</a:t>
            </a:r>
          </a:p>
        </p:txBody>
      </p:sp>
      <p:sp>
        <p:nvSpPr>
          <p:cNvPr id="4" name="Slide Number Placeholder 3"/>
          <p:cNvSpPr>
            <a:spLocks noGrp="1"/>
          </p:cNvSpPr>
          <p:nvPr>
            <p:ph type="sldNum" sz="quarter" idx="10"/>
          </p:nvPr>
        </p:nvSpPr>
        <p:spPr/>
        <p:txBody>
          <a:bodyPr/>
          <a:lstStyle/>
          <a:p>
            <a:fld id="{A347B0E3-EAE7-D44E-A50F-AC1B4A099435}" type="slidenum">
              <a:rPr lang="en-US" smtClean="0"/>
              <a:t>36</a:t>
            </a:fld>
            <a:endParaRPr lang="en-US"/>
          </a:p>
        </p:txBody>
      </p:sp>
    </p:spTree>
    <p:extLst>
      <p:ext uri="{BB962C8B-B14F-4D97-AF65-F5344CB8AC3E}">
        <p14:creationId xmlns:p14="http://schemas.microsoft.com/office/powerpoint/2010/main" val="3988635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37</a:t>
            </a:fld>
            <a:endParaRPr lang="en-US"/>
          </a:p>
        </p:txBody>
      </p:sp>
    </p:spTree>
    <p:extLst>
      <p:ext uri="{BB962C8B-B14F-4D97-AF65-F5344CB8AC3E}">
        <p14:creationId xmlns:p14="http://schemas.microsoft.com/office/powerpoint/2010/main" val="341812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38</a:t>
            </a:fld>
            <a:endParaRPr lang="en-US"/>
          </a:p>
        </p:txBody>
      </p:sp>
    </p:spTree>
    <p:extLst>
      <p:ext uri="{BB962C8B-B14F-4D97-AF65-F5344CB8AC3E}">
        <p14:creationId xmlns:p14="http://schemas.microsoft.com/office/powerpoint/2010/main" val="761073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obvious question here is "why not just use all 2-bit samples?". Mention that it would be a very high dimensional lattice.</a:t>
            </a:r>
          </a:p>
        </p:txBody>
      </p:sp>
      <p:sp>
        <p:nvSpPr>
          <p:cNvPr id="4" name="Slide Number Placeholder 3"/>
          <p:cNvSpPr>
            <a:spLocks noGrp="1"/>
          </p:cNvSpPr>
          <p:nvPr>
            <p:ph type="sldNum" sz="quarter" idx="10"/>
          </p:nvPr>
        </p:nvSpPr>
        <p:spPr/>
        <p:txBody>
          <a:bodyPr/>
          <a:lstStyle/>
          <a:p>
            <a:fld id="{A347B0E3-EAE7-D44E-A50F-AC1B4A099435}" type="slidenum">
              <a:rPr lang="en-US" smtClean="0"/>
              <a:t>39</a:t>
            </a:fld>
            <a:endParaRPr lang="en-US"/>
          </a:p>
        </p:txBody>
      </p:sp>
    </p:spTree>
    <p:extLst>
      <p:ext uri="{BB962C8B-B14F-4D97-AF65-F5344CB8AC3E}">
        <p14:creationId xmlns:p14="http://schemas.microsoft.com/office/powerpoint/2010/main" val="1073221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40</a:t>
            </a:fld>
            <a:endParaRPr lang="en-US"/>
          </a:p>
        </p:txBody>
      </p:sp>
    </p:spTree>
    <p:extLst>
      <p:ext uri="{BB962C8B-B14F-4D97-AF65-F5344CB8AC3E}">
        <p14:creationId xmlns:p14="http://schemas.microsoft.com/office/powerpoint/2010/main" val="2300539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4</a:t>
            </a:fld>
            <a:endParaRPr lang="en-US"/>
          </a:p>
        </p:txBody>
      </p:sp>
    </p:spTree>
    <p:extLst>
      <p:ext uri="{BB962C8B-B14F-4D97-AF65-F5344CB8AC3E}">
        <p14:creationId xmlns:p14="http://schemas.microsoft.com/office/powerpoint/2010/main" val="407206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processor can generate a quote, after the quote is send to the network, there is no way to distinguish this quote from other quotes.</a:t>
            </a:r>
          </a:p>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5</a:t>
            </a:fld>
            <a:endParaRPr lang="en-US"/>
          </a:p>
        </p:txBody>
      </p:sp>
    </p:spTree>
    <p:extLst>
      <p:ext uri="{BB962C8B-B14F-4D97-AF65-F5344CB8AC3E}">
        <p14:creationId xmlns:p14="http://schemas.microsoft.com/office/powerpoint/2010/main" val="271049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47B0E3-EAE7-D44E-A50F-AC1B4A099435}" type="slidenum">
              <a:rPr lang="en-US" smtClean="0"/>
              <a:t>7</a:t>
            </a:fld>
            <a:endParaRPr lang="en-US"/>
          </a:p>
        </p:txBody>
      </p:sp>
    </p:spTree>
    <p:extLst>
      <p:ext uri="{BB962C8B-B14F-4D97-AF65-F5344CB8AC3E}">
        <p14:creationId xmlns:p14="http://schemas.microsoft.com/office/powerpoint/2010/main" val="301745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8</a:t>
            </a:fld>
            <a:endParaRPr lang="en-US"/>
          </a:p>
        </p:txBody>
      </p:sp>
    </p:spTree>
    <p:extLst>
      <p:ext uri="{BB962C8B-B14F-4D97-AF65-F5344CB8AC3E}">
        <p14:creationId xmlns:p14="http://schemas.microsoft.com/office/powerpoint/2010/main" val="373554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Revocation manager revoke platforms whose keys and signature are compromised.</a:t>
            </a:r>
          </a:p>
        </p:txBody>
      </p:sp>
      <p:sp>
        <p:nvSpPr>
          <p:cNvPr id="4" name="Slide Number Placeholder 3"/>
          <p:cNvSpPr>
            <a:spLocks noGrp="1"/>
          </p:cNvSpPr>
          <p:nvPr>
            <p:ph type="sldNum" sz="quarter" idx="10"/>
          </p:nvPr>
        </p:nvSpPr>
        <p:spPr/>
        <p:txBody>
          <a:bodyPr/>
          <a:lstStyle/>
          <a:p>
            <a:fld id="{A347B0E3-EAE7-D44E-A50F-AC1B4A099435}" type="slidenum">
              <a:rPr lang="en-US" smtClean="0"/>
              <a:t>9</a:t>
            </a:fld>
            <a:endParaRPr lang="en-US"/>
          </a:p>
        </p:txBody>
      </p:sp>
    </p:spTree>
    <p:extLst>
      <p:ext uri="{BB962C8B-B14F-4D97-AF65-F5344CB8AC3E}">
        <p14:creationId xmlns:p14="http://schemas.microsoft.com/office/powerpoint/2010/main" val="356156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47B0E3-EAE7-D44E-A50F-AC1B4A099435}" type="slidenum">
              <a:rPr lang="en-US" smtClean="0"/>
              <a:t>10</a:t>
            </a:fld>
            <a:endParaRPr lang="en-US"/>
          </a:p>
        </p:txBody>
      </p:sp>
    </p:spTree>
    <p:extLst>
      <p:ext uri="{BB962C8B-B14F-4D97-AF65-F5344CB8AC3E}">
        <p14:creationId xmlns:p14="http://schemas.microsoft.com/office/powerpoint/2010/main" val="129027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B0E3-EAE7-D44E-A50F-AC1B4A099435}" type="slidenum">
              <a:rPr lang="en-US" smtClean="0"/>
              <a:t>11</a:t>
            </a:fld>
            <a:endParaRPr lang="en-US"/>
          </a:p>
        </p:txBody>
      </p:sp>
    </p:spTree>
    <p:extLst>
      <p:ext uri="{BB962C8B-B14F-4D97-AF65-F5344CB8AC3E}">
        <p14:creationId xmlns:p14="http://schemas.microsoft.com/office/powerpoint/2010/main" val="3192293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940A5788-1044-5E42-BFC7-70299D4E69EB}" type="datetime1">
              <a:rPr lang="en-AU"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237426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93CC5C10-D987-054A-B8C3-A0346E2B3425}" type="datetime1">
              <a:rPr lang="en-AU"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13033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500635C-8901-F04B-9924-EFA81216CB47}" type="datetime1">
              <a:rPr lang="en-AU"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114405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E149E0EC-9BB1-3649-8612-AE192C55AD8E}" type="datetime1">
              <a:rPr lang="en-AU"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3802785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88A3F541-30C0-6D44-BA89-EE785F402B4D}" type="datetime1">
              <a:rPr lang="en-AU"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313669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BB36A03-D267-1343-AEEB-8F56BAE7EFCC}" type="datetime1">
              <a:rPr lang="en-AU"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672685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09E8794C-17EE-8148-83CE-BD06AF6F778C}" type="datetime1">
              <a:rPr lang="en-AU" smtClean="0"/>
              <a:t>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317052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C131226F-0408-5547-B579-7946780426A7}" type="datetime1">
              <a:rPr lang="en-AU" smtClean="0"/>
              <a:t>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24753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E515E0-D245-2C44-A5C6-781278C1F4FA}" type="datetime1">
              <a:rPr lang="en-AU" smtClean="0"/>
              <a:t>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3139795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C3CB5B8F-74F1-AA42-B801-BB8730E7F4B6}" type="datetime1">
              <a:rPr lang="en-AU"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843639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BDB66AE2-1722-1742-AFA1-514502137A15}" type="datetime1">
              <a:rPr lang="en-AU"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921DC4-839C-F146-AAA5-B7DC0031F985}" type="slidenum">
              <a:rPr lang="en-US" smtClean="0"/>
              <a:t>‹#›</a:t>
            </a:fld>
            <a:endParaRPr lang="en-US"/>
          </a:p>
        </p:txBody>
      </p:sp>
    </p:spTree>
    <p:extLst>
      <p:ext uri="{BB962C8B-B14F-4D97-AF65-F5344CB8AC3E}">
        <p14:creationId xmlns:p14="http://schemas.microsoft.com/office/powerpoint/2010/main" val="1607123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F91DD-5417-814E-B67A-397A3E1BEE5C}" type="datetime1">
              <a:rPr lang="en-AU" smtClean="0"/>
              <a:t>11/9/18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21DC4-839C-F146-AAA5-B7DC0031F985}" type="slidenum">
              <a:rPr lang="en-US" smtClean="0"/>
              <a:t>‹#›</a:t>
            </a:fld>
            <a:endParaRPr lang="en-US"/>
          </a:p>
        </p:txBody>
      </p:sp>
    </p:spTree>
    <p:extLst>
      <p:ext uri="{BB962C8B-B14F-4D97-AF65-F5344CB8AC3E}">
        <p14:creationId xmlns:p14="http://schemas.microsoft.com/office/powerpoint/2010/main" val="2599644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hyperlink" Target="https://tches.iacr.org/index.php/TCHES/article/view/879/831"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Number" TargetMode="External"/><Relationship Id="rId11" Type="http://schemas.openxmlformats.org/officeDocument/2006/relationships/image" Target="../media/image200.png"/><Relationship Id="rId5" Type="http://schemas.openxmlformats.org/officeDocument/2006/relationships/hyperlink" Target="https://en.wikipedia.org/wiki/Positive_integer" TargetMode="External"/><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gif"/><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7.png"/><Relationship Id="rId7" Type="http://schemas.openxmlformats.org/officeDocument/2006/relationships/image" Target="../media/image47.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2.png"/><Relationship Id="rId12"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9.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1.jp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3840-EE4E-A549-8F36-A910DB46F454}"/>
              </a:ext>
            </a:extLst>
          </p:cNvPr>
          <p:cNvSpPr>
            <a:spLocks noGrp="1"/>
          </p:cNvSpPr>
          <p:nvPr>
            <p:ph type="title"/>
          </p:nvPr>
        </p:nvSpPr>
        <p:spPr/>
        <p:txBody>
          <a:bodyPr>
            <a:noAutofit/>
          </a:bodyPr>
          <a:lstStyle/>
          <a:p>
            <a:br>
              <a:rPr lang="en-US" sz="3600" u="sng" dirty="0">
                <a:hlinkClick r:id="rId2">
                  <a:extLst>
                    <a:ext uri="{A12FA001-AC4F-418D-AE19-62706E023703}">
                      <ahyp:hlinkClr xmlns:ahyp="http://schemas.microsoft.com/office/drawing/2018/hyperlinkcolor" val="tx"/>
                    </a:ext>
                  </a:extLst>
                </a:hlinkClick>
              </a:rPr>
            </a:br>
            <a:r>
              <a:rPr lang="en-US" sz="3600" u="sng" dirty="0">
                <a:hlinkClick r:id="rId2">
                  <a:extLst>
                    <a:ext uri="{A12FA001-AC4F-418D-AE19-62706E023703}">
                      <ahyp:hlinkClr xmlns:ahyp="http://schemas.microsoft.com/office/drawing/2018/hyperlinkcolor" val="tx"/>
                    </a:ext>
                  </a:extLst>
                </a:hlinkClick>
              </a:rPr>
              <a:t>CacheQuote: Efficiently Recovering Long-term Secrets of SGX EPID via Cache Attack</a:t>
            </a:r>
            <a:r>
              <a:rPr lang="en-US" sz="3600" u="sng" dirty="0"/>
              <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35198D-26D0-CD4E-8795-D8755782717A}"/>
                  </a:ext>
                </a:extLst>
              </p:cNvPr>
              <p:cNvSpPr>
                <a:spLocks noGrp="1"/>
              </p:cNvSpPr>
              <p:nvPr>
                <p:ph idx="1"/>
              </p:nvPr>
            </p:nvSpPr>
            <p:spPr/>
            <p:txBody>
              <a:bodyPr>
                <a:normAutofit/>
              </a:bodyPr>
              <a:lstStyle/>
              <a:p>
                <a:pPr marL="0" indent="0" algn="ctr">
                  <a:buNone/>
                </a:pPr>
                <a:endParaRPr lang="en-US" dirty="0"/>
              </a:p>
              <a:p>
                <a:pPr marL="0" indent="0" algn="ctr">
                  <a:buNone/>
                </a:pPr>
                <a:r>
                  <a:rPr lang="en-US" dirty="0"/>
                  <a:t>September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𝑡h</m:t>
                        </m:r>
                      </m:sup>
                    </m:sSup>
                    <m:r>
                      <a:rPr lang="en-US" b="0" i="1" smtClean="0">
                        <a:latin typeface="Cambria Math" panose="02040503050406030204" pitchFamily="18" charset="0"/>
                      </a:rPr>
                      <m:t> 2018</m:t>
                    </m:r>
                  </m:oMath>
                </a14:m>
                <a:endParaRPr lang="en-US" dirty="0"/>
              </a:p>
              <a:p>
                <a:pPr marL="0" indent="0" algn="ctr">
                  <a:buNone/>
                </a:pPr>
                <a:r>
                  <a:rPr lang="en-US" dirty="0"/>
                  <a:t>MIT, Security Seminar</a:t>
                </a:r>
              </a:p>
              <a:p>
                <a:pPr marL="0" indent="0" algn="ctr">
                  <a:buNone/>
                </a:pPr>
                <a:r>
                  <a:rPr lang="en-US" dirty="0">
                    <a:solidFill>
                      <a:schemeClr val="tx2">
                        <a:lumMod val="60000"/>
                        <a:lumOff val="40000"/>
                      </a:schemeClr>
                    </a:solidFill>
                  </a:rPr>
                  <a:t>Gabrielle De </a:t>
                </a:r>
                <a:r>
                  <a:rPr lang="en-US" dirty="0" err="1">
                    <a:solidFill>
                      <a:schemeClr val="tx2">
                        <a:lumMod val="60000"/>
                        <a:lumOff val="40000"/>
                      </a:schemeClr>
                    </a:solidFill>
                  </a:rPr>
                  <a:t>Micheli</a:t>
                </a:r>
                <a:endParaRPr lang="en-US" dirty="0"/>
              </a:p>
              <a:p>
                <a:pPr marL="0" indent="0" algn="ctr">
                  <a:buNone/>
                </a:pPr>
                <a:r>
                  <a:rPr lang="en-US" sz="2000" dirty="0"/>
                  <a:t> Joint work with:</a:t>
                </a:r>
              </a:p>
              <a:p>
                <a:pPr marL="0" indent="0" algn="ctr">
                  <a:buNone/>
                </a:pPr>
                <a:r>
                  <a:rPr lang="en-US" sz="2000" dirty="0"/>
                  <a:t>Fergus Dall, Thomas </a:t>
                </a:r>
                <a:r>
                  <a:rPr lang="en-US" sz="2000" dirty="0" err="1"/>
                  <a:t>Eisenbarth</a:t>
                </a:r>
                <a:r>
                  <a:rPr lang="en-US" sz="2000" dirty="0"/>
                  <a:t>, Daniel </a:t>
                </a:r>
                <a:r>
                  <a:rPr lang="en-US" sz="2000" dirty="0" err="1"/>
                  <a:t>Genkin</a:t>
                </a:r>
                <a:r>
                  <a:rPr lang="en-US" sz="2000" dirty="0"/>
                  <a:t>, Nadia </a:t>
                </a:r>
                <a:r>
                  <a:rPr lang="en-US" sz="2000" dirty="0" err="1"/>
                  <a:t>Heninger</a:t>
                </a:r>
                <a:r>
                  <a:rPr lang="en-US" sz="2000" dirty="0"/>
                  <a:t>,</a:t>
                </a:r>
              </a:p>
              <a:p>
                <a:pPr marL="0" indent="0" algn="ctr">
                  <a:buNone/>
                </a:pPr>
                <a:r>
                  <a:rPr lang="en-US" sz="2000" dirty="0"/>
                  <a:t> Ahmad </a:t>
                </a:r>
                <a:r>
                  <a:rPr lang="en-US" sz="2000" dirty="0" err="1"/>
                  <a:t>Moghimi</a:t>
                </a:r>
                <a:r>
                  <a:rPr lang="en-US" sz="2000" dirty="0"/>
                  <a:t>, and Yuval </a:t>
                </a:r>
                <a:r>
                  <a:rPr lang="en-US" sz="2000" dirty="0" err="1"/>
                  <a:t>Yarom</a:t>
                </a:r>
                <a:endParaRPr lang="en-US" sz="2000"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C335198D-26D0-CD4E-8795-D8755782717A}"/>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E531B8-AC4E-754B-AA25-C1DA1E73063A}"/>
              </a:ext>
            </a:extLst>
          </p:cNvPr>
          <p:cNvSpPr>
            <a:spLocks noGrp="1"/>
          </p:cNvSpPr>
          <p:nvPr>
            <p:ph type="sldNum" sz="quarter" idx="12"/>
          </p:nvPr>
        </p:nvSpPr>
        <p:spPr/>
        <p:txBody>
          <a:bodyPr/>
          <a:lstStyle/>
          <a:p>
            <a:fld id="{73921DC4-839C-F146-AAA5-B7DC0031F985}" type="slidenum">
              <a:rPr lang="en-US" smtClean="0"/>
              <a:t>1</a:t>
            </a:fld>
            <a:endParaRPr lang="en-US"/>
          </a:p>
        </p:txBody>
      </p:sp>
      <p:pic>
        <p:nvPicPr>
          <p:cNvPr id="6" name="Picture 5">
            <a:extLst>
              <a:ext uri="{FF2B5EF4-FFF2-40B4-BE49-F238E27FC236}">
                <a16:creationId xmlns:a16="http://schemas.microsoft.com/office/drawing/2014/main" id="{D7EA2B81-43E2-C548-B1EB-C3AE4EFBC356}"/>
              </a:ext>
            </a:extLst>
          </p:cNvPr>
          <p:cNvPicPr>
            <a:picLocks noChangeAspect="1"/>
          </p:cNvPicPr>
          <p:nvPr/>
        </p:nvPicPr>
        <p:blipFill>
          <a:blip r:embed="rId4"/>
          <a:stretch>
            <a:fillRect/>
          </a:stretch>
        </p:blipFill>
        <p:spPr>
          <a:xfrm>
            <a:off x="0" y="5467373"/>
            <a:ext cx="1317579" cy="1317579"/>
          </a:xfrm>
          <a:prstGeom prst="rect">
            <a:avLst/>
          </a:prstGeom>
        </p:spPr>
      </p:pic>
      <p:pic>
        <p:nvPicPr>
          <p:cNvPr id="8" name="Picture 7">
            <a:extLst>
              <a:ext uri="{FF2B5EF4-FFF2-40B4-BE49-F238E27FC236}">
                <a16:creationId xmlns:a16="http://schemas.microsoft.com/office/drawing/2014/main" id="{9483CCD4-B1CD-FF4F-8628-2E279E5B1FEE}"/>
              </a:ext>
            </a:extLst>
          </p:cNvPr>
          <p:cNvPicPr>
            <a:picLocks noChangeAspect="1"/>
          </p:cNvPicPr>
          <p:nvPr/>
        </p:nvPicPr>
        <p:blipFill>
          <a:blip r:embed="rId5"/>
          <a:stretch>
            <a:fillRect/>
          </a:stretch>
        </p:blipFill>
        <p:spPr>
          <a:xfrm>
            <a:off x="4200005" y="5644474"/>
            <a:ext cx="1082996" cy="1082996"/>
          </a:xfrm>
          <a:prstGeom prst="rect">
            <a:avLst/>
          </a:prstGeom>
        </p:spPr>
      </p:pic>
      <p:pic>
        <p:nvPicPr>
          <p:cNvPr id="10" name="Picture 9">
            <a:extLst>
              <a:ext uri="{FF2B5EF4-FFF2-40B4-BE49-F238E27FC236}">
                <a16:creationId xmlns:a16="http://schemas.microsoft.com/office/drawing/2014/main" id="{8F2E02AD-D479-6B45-96BF-C11294F8AAD7}"/>
              </a:ext>
            </a:extLst>
          </p:cNvPr>
          <p:cNvPicPr>
            <a:picLocks noChangeAspect="1"/>
          </p:cNvPicPr>
          <p:nvPr/>
        </p:nvPicPr>
        <p:blipFill>
          <a:blip r:embed="rId6"/>
          <a:stretch>
            <a:fillRect/>
          </a:stretch>
        </p:blipFill>
        <p:spPr>
          <a:xfrm>
            <a:off x="6796334" y="5475835"/>
            <a:ext cx="1648442" cy="1063077"/>
          </a:xfrm>
          <a:prstGeom prst="rect">
            <a:avLst/>
          </a:prstGeom>
        </p:spPr>
      </p:pic>
      <p:pic>
        <p:nvPicPr>
          <p:cNvPr id="12" name="Picture 11">
            <a:extLst>
              <a:ext uri="{FF2B5EF4-FFF2-40B4-BE49-F238E27FC236}">
                <a16:creationId xmlns:a16="http://schemas.microsoft.com/office/drawing/2014/main" id="{9630E7C6-D1C7-E244-87DC-DA28E5010F12}"/>
              </a:ext>
            </a:extLst>
          </p:cNvPr>
          <p:cNvPicPr>
            <a:picLocks noChangeAspect="1"/>
          </p:cNvPicPr>
          <p:nvPr/>
        </p:nvPicPr>
        <p:blipFill>
          <a:blip r:embed="rId7"/>
          <a:stretch>
            <a:fillRect/>
          </a:stretch>
        </p:blipFill>
        <p:spPr>
          <a:xfrm>
            <a:off x="5526135" y="5383197"/>
            <a:ext cx="1360717" cy="1360717"/>
          </a:xfrm>
          <a:prstGeom prst="rect">
            <a:avLst/>
          </a:prstGeom>
        </p:spPr>
      </p:pic>
      <p:pic>
        <p:nvPicPr>
          <p:cNvPr id="17" name="Picture 16">
            <a:extLst>
              <a:ext uri="{FF2B5EF4-FFF2-40B4-BE49-F238E27FC236}">
                <a16:creationId xmlns:a16="http://schemas.microsoft.com/office/drawing/2014/main" id="{E31A2ED2-1948-6043-95D3-7E79FDFA124E}"/>
              </a:ext>
            </a:extLst>
          </p:cNvPr>
          <p:cNvPicPr>
            <a:picLocks noChangeAspect="1"/>
          </p:cNvPicPr>
          <p:nvPr/>
        </p:nvPicPr>
        <p:blipFill>
          <a:blip r:embed="rId8"/>
          <a:stretch>
            <a:fillRect/>
          </a:stretch>
        </p:blipFill>
        <p:spPr>
          <a:xfrm>
            <a:off x="1420674" y="5663176"/>
            <a:ext cx="1250854" cy="1080738"/>
          </a:xfrm>
          <a:prstGeom prst="rect">
            <a:avLst/>
          </a:prstGeom>
        </p:spPr>
      </p:pic>
      <p:pic>
        <p:nvPicPr>
          <p:cNvPr id="19" name="Picture 18">
            <a:extLst>
              <a:ext uri="{FF2B5EF4-FFF2-40B4-BE49-F238E27FC236}">
                <a16:creationId xmlns:a16="http://schemas.microsoft.com/office/drawing/2014/main" id="{AF27CA25-97F9-9740-B0A2-7E68EA8BD73F}"/>
              </a:ext>
            </a:extLst>
          </p:cNvPr>
          <p:cNvPicPr>
            <a:picLocks noChangeAspect="1"/>
          </p:cNvPicPr>
          <p:nvPr/>
        </p:nvPicPr>
        <p:blipFill>
          <a:blip r:embed="rId9"/>
          <a:stretch>
            <a:fillRect/>
          </a:stretch>
        </p:blipFill>
        <p:spPr>
          <a:xfrm>
            <a:off x="2697878" y="5340823"/>
            <a:ext cx="1314924" cy="1577908"/>
          </a:xfrm>
          <a:prstGeom prst="rect">
            <a:avLst/>
          </a:prstGeom>
        </p:spPr>
      </p:pic>
    </p:spTree>
    <p:extLst>
      <p:ext uri="{BB962C8B-B14F-4D97-AF65-F5344CB8AC3E}">
        <p14:creationId xmlns:p14="http://schemas.microsoft.com/office/powerpoint/2010/main" val="1251470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DB79-CDD1-CB42-A6B2-614909463D02}"/>
              </a:ext>
            </a:extLst>
          </p:cNvPr>
          <p:cNvSpPr>
            <a:spLocks noGrp="1"/>
          </p:cNvSpPr>
          <p:nvPr>
            <p:ph type="title"/>
          </p:nvPr>
        </p:nvSpPr>
        <p:spPr/>
        <p:txBody>
          <a:bodyPr/>
          <a:lstStyle/>
          <a:p>
            <a:r>
              <a:rPr lang="en-US" dirty="0"/>
              <a:t>The signing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4FF549-397A-1F48-B9CA-D760F6C4F77E}"/>
                  </a:ext>
                </a:extLst>
              </p:cNvPr>
              <p:cNvSpPr>
                <a:spLocks noGrp="1"/>
              </p:cNvSpPr>
              <p:nvPr>
                <p:ph idx="1"/>
              </p:nvPr>
            </p:nvSpPr>
            <p:spPr>
              <a:xfrm>
                <a:off x="457200" y="1417638"/>
                <a:ext cx="8686800" cy="4525963"/>
              </a:xfrm>
            </p:spPr>
            <p:txBody>
              <a:bodyPr>
                <a:normAutofit fontScale="92500"/>
              </a:bodyPr>
              <a:lstStyle/>
              <a:p>
                <a:r>
                  <a:rPr lang="en-US" dirty="0">
                    <a:solidFill>
                      <a:srgbClr val="FF0000"/>
                    </a:solidFill>
                  </a:rPr>
                  <a:t>Secret key: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oMath>
                </a14:m>
                <a:r>
                  <a:rPr lang="en-US" dirty="0"/>
                  <a:t>Intel’s signature on </a:t>
                </a:r>
                <a14:m>
                  <m:oMath xmlns:m="http://schemas.openxmlformats.org/officeDocument/2006/math">
                    <m:r>
                      <a:rPr lang="en-US" b="0" i="1" smtClean="0">
                        <a:latin typeface="Cambria Math" panose="02040503050406030204" pitchFamily="18" charset="0"/>
                      </a:rPr>
                      <m:t>𝑓</m:t>
                    </m:r>
                  </m:oMath>
                </a14:m>
                <a:r>
                  <a:rPr lang="en-US" dirty="0"/>
                  <a:t> </a:t>
                </a:r>
              </a:p>
              <a:p>
                <a:r>
                  <a:rPr lang="en-US" dirty="0"/>
                  <a:t>Randomly choose: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dirty="0"/>
                  <a:t> and compute</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𝑓</m:t>
                          </m:r>
                        </m:sup>
                      </m:sSup>
                    </m:oMath>
                  </m:oMathPara>
                </a14:m>
                <a:endParaRPr lang="en-US" dirty="0"/>
              </a:p>
              <a:p>
                <a:r>
                  <a:rPr lang="en-US" dirty="0">
                    <a:solidFill>
                      <a:srgbClr val="FF0000"/>
                    </a:solidFill>
                  </a:rPr>
                  <a:t>How to sign ? </a:t>
                </a:r>
              </a:p>
              <a:p>
                <a:pPr marL="0" indent="0">
                  <a:buNone/>
                </a:pPr>
                <a:r>
                  <a:rPr lang="en-US" dirty="0"/>
                  <a:t>Non-interactive zero knowledge proof of knowledge: </a:t>
                </a:r>
              </a:p>
              <a:p>
                <a:pPr marL="0" indent="0" algn="ctr">
                  <a:buNone/>
                </a:pPr>
                <a:r>
                  <a:rPr lang="en-US" dirty="0"/>
                  <a:t>“</a:t>
                </a:r>
                <a:r>
                  <a:rPr lang="en-US" i="1" dirty="0"/>
                  <a:t>I know an unrevoked f such that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𝑓</m:t>
                        </m:r>
                      </m:sup>
                    </m:sSup>
                  </m:oMath>
                </a14:m>
                <a:r>
                  <a:rPr lang="en-US" dirty="0"/>
                  <a:t>” </a:t>
                </a:r>
              </a:p>
              <a:p>
                <a:r>
                  <a:rPr lang="en-US" dirty="0"/>
                  <a:t>Requires computing :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sup>
                    </m:sSup>
                  </m:oMath>
                </a14:m>
                <a:r>
                  <a:rPr lang="en-US" b="0" dirty="0"/>
                  <a:t>, where </a:t>
                </a:r>
                <a14:m>
                  <m:oMath xmlns:m="http://schemas.openxmlformats.org/officeDocument/2006/math">
                    <m:r>
                      <a:rPr lang="en-US" b="0" i="1" smtClean="0">
                        <a:latin typeface="Cambria Math" panose="02040503050406030204" pitchFamily="18" charset="0"/>
                      </a:rPr>
                      <m:t>𝐴</m:t>
                    </m:r>
                  </m:oMath>
                </a14:m>
                <a:r>
                  <a:rPr lang="en-US" b="0" dirty="0"/>
                  <a:t> is some value.</a:t>
                </a:r>
              </a:p>
              <a:p>
                <a:r>
                  <a:rPr lang="en-US" dirty="0"/>
                  <a:t>Signature </a:t>
                </a:r>
                <a14:m>
                  <m:oMath xmlns:m="http://schemas.openxmlformats.org/officeDocument/2006/math">
                    <m:r>
                      <a:rPr lang="en-US" b="0" i="1" smtClean="0">
                        <a:latin typeface="Cambria Math" panose="02040503050406030204" pitchFamily="18" charset="0"/>
                      </a:rPr>
                      <m:t>𝜎</m:t>
                    </m:r>
                  </m:oMath>
                </a14:m>
                <a:r>
                  <a:rPr lang="en-US" b="0" dirty="0"/>
                  <a:t> </a:t>
                </a:r>
                <a:r>
                  <a:rPr lang="en-US" dirty="0"/>
                  <a:t>has</a:t>
                </a:r>
                <a:r>
                  <a:rPr lang="en-US" b="0" dirty="0"/>
                  <a:t> the values </a:t>
                </a:r>
                <a:r>
                  <a:rPr lang="en-US" b="0" i="1" dirty="0"/>
                  <a:t>K, B</a:t>
                </a:r>
                <a:r>
                  <a:rPr lang="en-US"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𝐻𝑓</m:t>
                    </m:r>
                  </m:oMath>
                </a14:m>
                <a:endParaRPr lang="en-US" b="0" dirty="0"/>
              </a:p>
              <a:p>
                <a:endParaRPr lang="en-US" dirty="0"/>
              </a:p>
              <a:p>
                <a:endParaRPr lang="en-US" dirty="0"/>
              </a:p>
            </p:txBody>
          </p:sp>
        </mc:Choice>
        <mc:Fallback>
          <p:sp>
            <p:nvSpPr>
              <p:cNvPr id="3" name="Content Placeholder 2">
                <a:extLst>
                  <a:ext uri="{FF2B5EF4-FFF2-40B4-BE49-F238E27FC236}">
                    <a16:creationId xmlns:a16="http://schemas.microsoft.com/office/drawing/2014/main" id="{1A4FF549-397A-1F48-B9CA-D760F6C4F77E}"/>
                  </a:ext>
                </a:extLst>
              </p:cNvPr>
              <p:cNvSpPr>
                <a:spLocks noGrp="1" noRot="1" noChangeAspect="1" noMove="1" noResize="1" noEditPoints="1" noAdjustHandles="1" noChangeArrowheads="1" noChangeShapeType="1" noTextEdit="1"/>
              </p:cNvSpPr>
              <p:nvPr>
                <p:ph idx="1"/>
              </p:nvPr>
            </p:nvSpPr>
            <p:spPr>
              <a:xfrm>
                <a:off x="457200" y="1417638"/>
                <a:ext cx="8686800" cy="4525963"/>
              </a:xfrm>
              <a:blipFill>
                <a:blip r:embed="rId3"/>
                <a:stretch>
                  <a:fillRect l="-1754"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7F98EB-E611-3F49-B66F-EB0B01B5A9ED}"/>
              </a:ext>
            </a:extLst>
          </p:cNvPr>
          <p:cNvSpPr>
            <a:spLocks noGrp="1"/>
          </p:cNvSpPr>
          <p:nvPr>
            <p:ph type="sldNum" sz="quarter" idx="12"/>
          </p:nvPr>
        </p:nvSpPr>
        <p:spPr/>
        <p:txBody>
          <a:bodyPr/>
          <a:lstStyle/>
          <a:p>
            <a:fld id="{73921DC4-839C-F146-AAA5-B7DC0031F985}" type="slidenum">
              <a:rPr lang="en-US" smtClean="0"/>
              <a:t>10</a:t>
            </a:fld>
            <a:endParaRPr lang="en-US"/>
          </a:p>
        </p:txBody>
      </p:sp>
    </p:spTree>
    <p:extLst>
      <p:ext uri="{BB962C8B-B14F-4D97-AF65-F5344CB8AC3E}">
        <p14:creationId xmlns:p14="http://schemas.microsoft.com/office/powerpoint/2010/main" val="24018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E351-596B-1347-AE9C-C7758DC93AF8}"/>
              </a:ext>
            </a:extLst>
          </p:cNvPr>
          <p:cNvSpPr>
            <a:spLocks noGrp="1"/>
          </p:cNvSpPr>
          <p:nvPr>
            <p:ph type="title"/>
          </p:nvPr>
        </p:nvSpPr>
        <p:spPr/>
        <p:txBody>
          <a:bodyPr/>
          <a:lstStyle/>
          <a:p>
            <a:r>
              <a:rPr lang="en-US" dirty="0"/>
              <a:t>Attack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7947AC-B214-0144-9228-E5216B7CC609}"/>
                  </a:ext>
                </a:extLst>
              </p:cNvPr>
              <p:cNvSpPr>
                <a:spLocks noGrp="1"/>
              </p:cNvSpPr>
              <p:nvPr>
                <p:ph idx="1"/>
              </p:nvPr>
            </p:nvSpPr>
            <p:spPr>
              <a:xfrm>
                <a:off x="457200" y="1600200"/>
                <a:ext cx="8428892" cy="4525963"/>
              </a:xfrm>
            </p:spPr>
            <p:txBody>
              <a:bodyPr/>
              <a:lstStyle/>
              <a:p>
                <a:r>
                  <a:rPr lang="en-US" dirty="0"/>
                  <a:t>Recover </a:t>
                </a:r>
                <a:r>
                  <a:rPr lang="en-US" dirty="0">
                    <a:solidFill>
                      <a:srgbClr val="FF0000"/>
                    </a:solidFill>
                  </a:rPr>
                  <a:t>side-channel</a:t>
                </a:r>
                <a:r>
                  <a:rPr lang="en-US" dirty="0"/>
                  <a:t> information about the </a:t>
                </a:r>
                <a:r>
                  <a:rPr lang="en-US" dirty="0">
                    <a:solidFill>
                      <a:srgbClr val="FF0000"/>
                    </a:solidFill>
                  </a:rPr>
                  <a:t>length of the nonce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oMath>
                </a14:m>
                <a:r>
                  <a:rPr lang="en-US" b="0" dirty="0"/>
                  <a:t> from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𝐴</m:t>
                        </m:r>
                      </m:e>
                      <m: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𝑓</m:t>
                            </m:r>
                          </m:sub>
                        </m:sSub>
                      </m:sup>
                    </m:sSup>
                  </m:oMath>
                </a14:m>
                <a:r>
                  <a:rPr lang="en-US" b="0" dirty="0"/>
                  <a:t>.</a:t>
                </a:r>
              </a:p>
              <a:p>
                <a:pPr marL="0" indent="0">
                  <a:buNone/>
                </a:pPr>
                <a:endParaRPr lang="en-US" b="0" dirty="0"/>
              </a:p>
              <a:p>
                <a:r>
                  <a:rPr lang="en-US" dirty="0"/>
                  <a:t>After many observations, use length data to mount a </a:t>
                </a:r>
                <a:r>
                  <a:rPr lang="en-US" dirty="0">
                    <a:solidFill>
                      <a:srgbClr val="FF0000"/>
                    </a:solidFill>
                  </a:rPr>
                  <a:t>lattice attack </a:t>
                </a:r>
                <a:r>
                  <a:rPr lang="en-US" dirty="0"/>
                  <a:t>to recover the value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endParaRPr lang="en-US" dirty="0"/>
              </a:p>
              <a:p>
                <a:pPr marL="0" indent="0">
                  <a:buNone/>
                </a:pPr>
                <a:endParaRPr lang="en-US" dirty="0"/>
              </a:p>
              <a:p>
                <a:r>
                  <a:rPr lang="en-US" dirty="0"/>
                  <a:t>Break </a:t>
                </a:r>
                <a:r>
                  <a:rPr lang="en-US" dirty="0" err="1">
                    <a:solidFill>
                      <a:srgbClr val="FF0000"/>
                    </a:solidFill>
                  </a:rPr>
                  <a:t>unlinkability</a:t>
                </a:r>
                <a:r>
                  <a:rPr lang="en-US" b="0"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097947AC-B214-0144-9228-E5216B7CC609}"/>
                  </a:ext>
                </a:extLst>
              </p:cNvPr>
              <p:cNvSpPr>
                <a:spLocks noGrp="1" noRot="1" noChangeAspect="1" noMove="1" noResize="1" noEditPoints="1" noAdjustHandles="1" noChangeArrowheads="1" noChangeShapeType="1" noTextEdit="1"/>
              </p:cNvSpPr>
              <p:nvPr>
                <p:ph idx="1"/>
              </p:nvPr>
            </p:nvSpPr>
            <p:spPr>
              <a:xfrm>
                <a:off x="457200" y="1600200"/>
                <a:ext cx="8428892" cy="4525963"/>
              </a:xfrm>
              <a:blipFill>
                <a:blip r:embed="rId3"/>
                <a:stretch>
                  <a:fillRect l="-1807"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1810FB-FAE5-F84E-A18A-03A5B95DB369}"/>
              </a:ext>
            </a:extLst>
          </p:cNvPr>
          <p:cNvSpPr>
            <a:spLocks noGrp="1"/>
          </p:cNvSpPr>
          <p:nvPr>
            <p:ph type="sldNum" sz="quarter" idx="12"/>
          </p:nvPr>
        </p:nvSpPr>
        <p:spPr/>
        <p:txBody>
          <a:bodyPr/>
          <a:lstStyle/>
          <a:p>
            <a:fld id="{73921DC4-839C-F146-AAA5-B7DC0031F985}" type="slidenum">
              <a:rPr lang="en-US" smtClean="0"/>
              <a:t>11</a:t>
            </a:fld>
            <a:endParaRPr lang="en-US"/>
          </a:p>
        </p:txBody>
      </p:sp>
    </p:spTree>
    <p:extLst>
      <p:ext uri="{BB962C8B-B14F-4D97-AF65-F5344CB8AC3E}">
        <p14:creationId xmlns:p14="http://schemas.microsoft.com/office/powerpoint/2010/main" val="392907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B99B-F4E0-9443-A80D-DDA8E57CC0D7}"/>
              </a:ext>
            </a:extLst>
          </p:cNvPr>
          <p:cNvSpPr>
            <a:spLocks noGrp="1"/>
          </p:cNvSpPr>
          <p:nvPr>
            <p:ph type="title"/>
          </p:nvPr>
        </p:nvSpPr>
        <p:spPr/>
        <p:txBody>
          <a:bodyPr/>
          <a:lstStyle/>
          <a:p>
            <a:r>
              <a:rPr lang="en-US" dirty="0"/>
              <a:t>How </a:t>
            </a:r>
            <a:r>
              <a:rPr lang="en-US" dirty="0" err="1"/>
              <a:t>unlinkability</a:t>
            </a:r>
            <a:r>
              <a:rPr lang="en-US" dirty="0"/>
              <a:t> is broken?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22EDF2-1415-9D44-8F9C-3016C012020D}"/>
                  </a:ext>
                </a:extLst>
              </p:cNvPr>
              <p:cNvSpPr>
                <a:spLocks noGrp="1"/>
              </p:cNvSpPr>
              <p:nvPr>
                <p:ph idx="1"/>
              </p:nvPr>
            </p:nvSpPr>
            <p:spPr/>
            <p:txBody>
              <a:bodyPr/>
              <a:lstStyle/>
              <a:p>
                <a:endParaRPr lang="en-US" dirty="0"/>
              </a:p>
              <a:p>
                <a14:m>
                  <m:oMath xmlns:m="http://schemas.openxmlformats.org/officeDocument/2006/math">
                    <m:r>
                      <a:rPr lang="en-US" b="0" i="1" dirty="0" smtClean="0">
                        <a:latin typeface="Cambria Math" panose="02040503050406030204" pitchFamily="18" charset="0"/>
                      </a:rPr>
                      <m:t>𝑓</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is</m:t>
                    </m:r>
                    <m:r>
                      <a:rPr lang="en-US" b="0" i="0" dirty="0" smtClean="0">
                        <a:latin typeface="Cambria Math" panose="02040503050406030204" pitchFamily="18" charset="0"/>
                      </a:rPr>
                      <m:t> </m:t>
                    </m:r>
                    <m:r>
                      <m:rPr>
                        <m:sty m:val="p"/>
                      </m:rPr>
                      <a:rPr lang="en-US" b="0" i="0" dirty="0" smtClean="0">
                        <a:solidFill>
                          <a:srgbClr val="FF0000"/>
                        </a:solidFill>
                        <a:latin typeface="Cambria Math" panose="02040503050406030204" pitchFamily="18" charset="0"/>
                      </a:rPr>
                      <m:t>unique</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per</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platform</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and</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private</m:t>
                    </m:r>
                    <m:r>
                      <a:rPr lang="en-US" b="0" i="0" dirty="0" smtClean="0">
                        <a:latin typeface="Cambria Math" panose="02040503050406030204" pitchFamily="18" charset="0"/>
                      </a:rPr>
                      <m:t>.</m:t>
                    </m:r>
                  </m:oMath>
                </a14:m>
                <a:endParaRPr lang="en-US" b="0" dirty="0"/>
              </a:p>
              <a:p>
                <a:r>
                  <a:rPr lang="en-US" b="0" dirty="0"/>
                  <a:t>The attacker knowns a signature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e>
                    </m:d>
                    <m:r>
                      <a:rPr lang="en-US" b="0" i="1" smtClean="0">
                        <a:latin typeface="Cambria Math" panose="02040503050406030204" pitchFamily="18" charset="0"/>
                      </a:rPr>
                      <m:t> </m:t>
                    </m:r>
                    <m:r>
                      <m:rPr>
                        <m:sty m:val="p"/>
                      </m:rPr>
                      <a:rPr lang="en-US" b="0" i="0" smtClean="0">
                        <a:latin typeface="Cambria Math" panose="02040503050406030204" pitchFamily="18" charset="0"/>
                      </a:rPr>
                      <m:t>on</m:t>
                    </m:r>
                    <m:r>
                      <a:rPr lang="en-US" b="0" i="0" smtClean="0">
                        <a:latin typeface="Cambria Math" panose="02040503050406030204" pitchFamily="18" charset="0"/>
                      </a:rPr>
                      <m:t> </m:t>
                    </m:r>
                    <m:r>
                      <m:rPr>
                        <m:sty m:val="p"/>
                      </m:rPr>
                      <a:rPr lang="en-US" b="0" i="0" smtClean="0">
                        <a:latin typeface="Cambria Math" panose="02040503050406030204" pitchFamily="18" charset="0"/>
                      </a:rPr>
                      <m:t>some</m:t>
                    </m:r>
                    <m:r>
                      <a:rPr lang="en-US" b="0" i="0" smtClean="0">
                        <a:latin typeface="Cambria Math" panose="02040503050406030204" pitchFamily="18" charset="0"/>
                      </a:rPr>
                      <m:t> </m:t>
                    </m:r>
                    <m:r>
                      <m:rPr>
                        <m:sty m:val="p"/>
                      </m:rPr>
                      <a:rPr lang="en-US" b="0" i="0" smtClean="0">
                        <a:latin typeface="Cambria Math" panose="02040503050406030204" pitchFamily="18" charset="0"/>
                      </a:rPr>
                      <m:t>message</m:t>
                    </m:r>
                    <m:r>
                      <a:rPr lang="en-US" b="0" i="0" smtClean="0">
                        <a:latin typeface="Cambria Math" panose="02040503050406030204" pitchFamily="18" charset="0"/>
                      </a:rPr>
                      <m:t> </m:t>
                    </m:r>
                    <m:r>
                      <a:rPr lang="en-US" b="0" i="1" smtClean="0">
                        <a:latin typeface="Cambria Math" panose="02040503050406030204" pitchFamily="18" charset="0"/>
                      </a:rPr>
                      <m:t>𝑚</m:t>
                    </m:r>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a:rPr lang="en-US" b="0" i="1" dirty="0" smtClean="0">
                        <a:latin typeface="Cambria Math" panose="02040503050406030204" pitchFamily="18" charset="0"/>
                      </a:rPr>
                      <m:t>𝑓</m:t>
                    </m:r>
                    <m:r>
                      <a:rPr lang="en-US" b="0" i="0" smtClean="0">
                        <a:latin typeface="Cambria Math" panose="02040503050406030204" pitchFamily="18" charset="0"/>
                      </a:rPr>
                      <m:t>.</m:t>
                    </m:r>
                  </m:oMath>
                </a14:m>
                <a:endParaRPr lang="en-US" b="0" dirty="0"/>
              </a:p>
              <a:p>
                <a:r>
                  <a:rPr lang="en-US" dirty="0"/>
                  <a:t>He can check if </a:t>
                </a:r>
                <a14:m>
                  <m:oMath xmlns:m="http://schemas.openxmlformats.org/officeDocument/2006/math">
                    <m:r>
                      <a:rPr lang="en-US" b="0" i="1" smtClean="0">
                        <a:solidFill>
                          <a:srgbClr val="FF0000"/>
                        </a:solidFill>
                        <a:latin typeface="Cambria Math" panose="02040503050406030204" pitchFamily="18" charset="0"/>
                      </a:rPr>
                      <m:t>𝐾</m:t>
                    </m:r>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𝐵</m:t>
                        </m:r>
                      </m:e>
                      <m:sup>
                        <m:r>
                          <a:rPr lang="en-US" b="0" i="1" smtClean="0">
                            <a:solidFill>
                              <a:srgbClr val="FF0000"/>
                            </a:solidFill>
                            <a:latin typeface="Cambria Math" panose="02040503050406030204" pitchFamily="18" charset="0"/>
                          </a:rPr>
                          <m:t>𝑓</m:t>
                        </m:r>
                      </m:sup>
                    </m:sSup>
                  </m:oMath>
                </a14:m>
                <a:r>
                  <a:rPr lang="en-US" b="0" dirty="0"/>
                  <a:t>.</a:t>
                </a:r>
              </a:p>
              <a:p>
                <a:r>
                  <a:rPr lang="en-US" dirty="0"/>
                  <a:t>If yes, then the signature was issued by the platform whose key is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a14:m>
                <a:endParaRPr lang="en-US" b="0" dirty="0"/>
              </a:p>
              <a:p>
                <a:endParaRPr lang="en-US" b="0" dirty="0"/>
              </a:p>
            </p:txBody>
          </p:sp>
        </mc:Choice>
        <mc:Fallback xmlns="">
          <p:sp>
            <p:nvSpPr>
              <p:cNvPr id="3" name="Content Placeholder 2">
                <a:extLst>
                  <a:ext uri="{FF2B5EF4-FFF2-40B4-BE49-F238E27FC236}">
                    <a16:creationId xmlns:a16="http://schemas.microsoft.com/office/drawing/2014/main" id="{6622EDF2-1415-9D44-8F9C-3016C012020D}"/>
                  </a:ext>
                </a:extLst>
              </p:cNvPr>
              <p:cNvSpPr>
                <a:spLocks noGrp="1" noRot="1" noChangeAspect="1" noMove="1" noResize="1" noEditPoints="1" noAdjustHandles="1" noChangeArrowheads="1" noChangeShapeType="1" noTextEdit="1"/>
              </p:cNvSpPr>
              <p:nvPr>
                <p:ph idx="1"/>
              </p:nvPr>
            </p:nvSpPr>
            <p:spPr>
              <a:blipFill>
                <a:blip r:embed="rId3"/>
                <a:stretch>
                  <a:fillRect l="-18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203F743-B1FD-BE4C-8287-CEE5BBEC21B2}"/>
              </a:ext>
            </a:extLst>
          </p:cNvPr>
          <p:cNvSpPr>
            <a:spLocks noGrp="1"/>
          </p:cNvSpPr>
          <p:nvPr>
            <p:ph type="sldNum" sz="quarter" idx="12"/>
          </p:nvPr>
        </p:nvSpPr>
        <p:spPr/>
        <p:txBody>
          <a:bodyPr/>
          <a:lstStyle/>
          <a:p>
            <a:fld id="{73921DC4-839C-F146-AAA5-B7DC0031F985}" type="slidenum">
              <a:rPr lang="en-US" smtClean="0"/>
              <a:t>12</a:t>
            </a:fld>
            <a:endParaRPr lang="en-US"/>
          </a:p>
        </p:txBody>
      </p:sp>
    </p:spTree>
    <p:extLst>
      <p:ext uri="{BB962C8B-B14F-4D97-AF65-F5344CB8AC3E}">
        <p14:creationId xmlns:p14="http://schemas.microsoft.com/office/powerpoint/2010/main" val="414695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A462-30C2-D44E-A374-A84166A7D942}"/>
              </a:ext>
            </a:extLst>
          </p:cNvPr>
          <p:cNvSpPr>
            <a:spLocks noGrp="1"/>
          </p:cNvSpPr>
          <p:nvPr>
            <p:ph type="title"/>
          </p:nvPr>
        </p:nvSpPr>
        <p:spPr>
          <a:xfrm>
            <a:off x="457200" y="131763"/>
            <a:ext cx="8229600" cy="1143000"/>
          </a:xfrm>
        </p:spPr>
        <p:txBody>
          <a:bodyPr/>
          <a:lstStyle/>
          <a:p>
            <a:r>
              <a:rPr lang="en-US" dirty="0"/>
              <a:t>Side-channel attacks</a:t>
            </a:r>
          </a:p>
        </p:txBody>
      </p:sp>
      <p:sp>
        <p:nvSpPr>
          <p:cNvPr id="3" name="Content Placeholder 2">
            <a:extLst>
              <a:ext uri="{FF2B5EF4-FFF2-40B4-BE49-F238E27FC236}">
                <a16:creationId xmlns:a16="http://schemas.microsoft.com/office/drawing/2014/main" id="{FF514D03-567D-6A41-976F-0E175372610E}"/>
              </a:ext>
            </a:extLst>
          </p:cNvPr>
          <p:cNvSpPr>
            <a:spLocks noGrp="1"/>
          </p:cNvSpPr>
          <p:nvPr>
            <p:ph idx="1"/>
          </p:nvPr>
        </p:nvSpPr>
        <p:spPr>
          <a:xfrm>
            <a:off x="342900" y="1463675"/>
            <a:ext cx="8686800" cy="5257800"/>
          </a:xfrm>
        </p:spPr>
        <p:txBody>
          <a:bodyPr>
            <a:normAutofit/>
          </a:bodyPr>
          <a:lstStyle/>
          <a:p>
            <a:r>
              <a:rPr lang="en-US" dirty="0"/>
              <a:t>Attacks based on information obtained from leakage between software and hardware.</a:t>
            </a:r>
          </a:p>
          <a:p>
            <a:r>
              <a:rPr lang="en-US" dirty="0">
                <a:solidFill>
                  <a:srgbClr val="FF0000"/>
                </a:solidFill>
              </a:rPr>
              <a:t>Timing side-channel attacks:</a:t>
            </a:r>
            <a:r>
              <a:rPr lang="en-US" dirty="0"/>
              <a:t> exploit </a:t>
            </a:r>
            <a:r>
              <a:rPr lang="en-US" dirty="0">
                <a:solidFill>
                  <a:srgbClr val="FF0000"/>
                </a:solidFill>
              </a:rPr>
              <a:t>timing variation </a:t>
            </a:r>
            <a:r>
              <a:rPr lang="en-US" dirty="0"/>
              <a:t>in execution time of cryptographic algorithms.</a:t>
            </a:r>
          </a:p>
          <a:p>
            <a:r>
              <a:rPr lang="en-US" dirty="0">
                <a:solidFill>
                  <a:srgbClr val="408000"/>
                </a:solidFill>
              </a:rPr>
              <a:t>Example: </a:t>
            </a:r>
            <a:r>
              <a:rPr lang="en-US" dirty="0"/>
              <a:t>execution time of </a:t>
            </a:r>
            <a:r>
              <a:rPr lang="en-US" dirty="0">
                <a:solidFill>
                  <a:srgbClr val="FF0000"/>
                </a:solidFill>
              </a:rPr>
              <a:t>square and multiply algorithm</a:t>
            </a:r>
            <a:r>
              <a:rPr lang="en-US" dirty="0"/>
              <a:t> used in modular exponentiation depends linearly on the number of non-zero bits in the key.</a:t>
            </a:r>
          </a:p>
        </p:txBody>
      </p:sp>
      <p:sp>
        <p:nvSpPr>
          <p:cNvPr id="4" name="Slide Number Placeholder 3">
            <a:extLst>
              <a:ext uri="{FF2B5EF4-FFF2-40B4-BE49-F238E27FC236}">
                <a16:creationId xmlns:a16="http://schemas.microsoft.com/office/drawing/2014/main" id="{04346D1F-C31B-3646-B808-E0A771C64301}"/>
              </a:ext>
            </a:extLst>
          </p:cNvPr>
          <p:cNvSpPr>
            <a:spLocks noGrp="1"/>
          </p:cNvSpPr>
          <p:nvPr>
            <p:ph type="sldNum" sz="quarter" idx="12"/>
          </p:nvPr>
        </p:nvSpPr>
        <p:spPr/>
        <p:txBody>
          <a:bodyPr/>
          <a:lstStyle/>
          <a:p>
            <a:fld id="{73921DC4-839C-F146-AAA5-B7DC0031F985}" type="slidenum">
              <a:rPr lang="en-US" smtClean="0"/>
              <a:t>13</a:t>
            </a:fld>
            <a:endParaRPr lang="en-US"/>
          </a:p>
        </p:txBody>
      </p:sp>
    </p:spTree>
    <p:extLst>
      <p:ext uri="{BB962C8B-B14F-4D97-AF65-F5344CB8AC3E}">
        <p14:creationId xmlns:p14="http://schemas.microsoft.com/office/powerpoint/2010/main" val="36184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1E6D-0474-C845-92D7-C41994FFD6EA}"/>
              </a:ext>
            </a:extLst>
          </p:cNvPr>
          <p:cNvSpPr>
            <a:spLocks noGrp="1"/>
          </p:cNvSpPr>
          <p:nvPr>
            <p:ph type="title"/>
          </p:nvPr>
        </p:nvSpPr>
        <p:spPr/>
        <p:txBody>
          <a:bodyPr/>
          <a:lstStyle/>
          <a:p>
            <a:r>
              <a:rPr lang="en-US" dirty="0"/>
              <a:t>Square and multiply</a:t>
            </a:r>
          </a:p>
        </p:txBody>
      </p:sp>
      <p:sp>
        <p:nvSpPr>
          <p:cNvPr id="4" name="Slide Number Placeholder 3">
            <a:extLst>
              <a:ext uri="{FF2B5EF4-FFF2-40B4-BE49-F238E27FC236}">
                <a16:creationId xmlns:a16="http://schemas.microsoft.com/office/drawing/2014/main" id="{E48D452B-978E-914B-9427-D09E3ED09E39}"/>
              </a:ext>
            </a:extLst>
          </p:cNvPr>
          <p:cNvSpPr>
            <a:spLocks noGrp="1"/>
          </p:cNvSpPr>
          <p:nvPr>
            <p:ph type="sldNum" sz="quarter" idx="12"/>
          </p:nvPr>
        </p:nvSpPr>
        <p:spPr/>
        <p:txBody>
          <a:bodyPr/>
          <a:lstStyle/>
          <a:p>
            <a:fld id="{73921DC4-839C-F146-AAA5-B7DC0031F985}" type="slidenum">
              <a:rPr lang="en-US" smtClean="0"/>
              <a:t>14</a:t>
            </a:fld>
            <a:endParaRPr lang="en-US"/>
          </a:p>
        </p:txBody>
      </p:sp>
      <p:sp>
        <p:nvSpPr>
          <p:cNvPr id="5" name="TextBox 4">
            <a:extLst>
              <a:ext uri="{FF2B5EF4-FFF2-40B4-BE49-F238E27FC236}">
                <a16:creationId xmlns:a16="http://schemas.microsoft.com/office/drawing/2014/main" id="{5808B29E-52E8-8F43-923D-57EFC6B3B022}"/>
              </a:ext>
            </a:extLst>
          </p:cNvPr>
          <p:cNvSpPr txBox="1"/>
          <p:nvPr/>
        </p:nvSpPr>
        <p:spPr>
          <a:xfrm>
            <a:off x="1710782" y="1992923"/>
            <a:ext cx="1279389" cy="400110"/>
          </a:xfrm>
          <a:prstGeom prst="rect">
            <a:avLst/>
          </a:prstGeom>
          <a:noFill/>
        </p:spPr>
        <p:txBody>
          <a:bodyPr wrap="none" rtlCol="0">
            <a:spAutoFit/>
          </a:bodyPr>
          <a:lstStyle/>
          <a:p>
            <a:r>
              <a:rPr lang="en-US" sz="2000" dirty="0">
                <a:solidFill>
                  <a:srgbClr val="FF0000"/>
                </a:solidFill>
              </a:rPr>
              <a:t>Algorithm </a:t>
            </a:r>
          </a:p>
        </p:txBody>
      </p:sp>
      <p:sp>
        <p:nvSpPr>
          <p:cNvPr id="6" name="TextBox 5">
            <a:extLst>
              <a:ext uri="{FF2B5EF4-FFF2-40B4-BE49-F238E27FC236}">
                <a16:creationId xmlns:a16="http://schemas.microsoft.com/office/drawing/2014/main" id="{B935393F-8616-4947-A93B-879F0229F531}"/>
              </a:ext>
            </a:extLst>
          </p:cNvPr>
          <p:cNvSpPr txBox="1"/>
          <p:nvPr/>
        </p:nvSpPr>
        <p:spPr>
          <a:xfrm>
            <a:off x="5767754" y="1992923"/>
            <a:ext cx="1066510" cy="400110"/>
          </a:xfrm>
          <a:prstGeom prst="rect">
            <a:avLst/>
          </a:prstGeom>
          <a:noFill/>
        </p:spPr>
        <p:txBody>
          <a:bodyPr wrap="none" rtlCol="0">
            <a:spAutoFit/>
          </a:bodyPr>
          <a:lstStyle/>
          <a:p>
            <a:r>
              <a:rPr lang="en-US" sz="2000" dirty="0">
                <a:solidFill>
                  <a:srgbClr val="408000"/>
                </a:solidFill>
              </a:rPr>
              <a:t>Example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1FD8A4-0D81-4A41-B06F-0A2EA1FB95B1}"/>
                  </a:ext>
                </a:extLst>
              </p:cNvPr>
              <p:cNvSpPr txBox="1"/>
              <p:nvPr/>
            </p:nvSpPr>
            <p:spPr>
              <a:xfrm>
                <a:off x="644768" y="2668354"/>
                <a:ext cx="3411416" cy="928267"/>
              </a:xfrm>
              <a:prstGeom prst="rect">
                <a:avLst/>
              </a:prstGeom>
              <a:noFill/>
            </p:spPr>
            <p:txBody>
              <a:bodyPr wrap="square" rtlCol="0">
                <a:spAutoFit/>
              </a:bodyPr>
              <a:lstStyle/>
              <a:p>
                <a:r>
                  <a:rPr lang="en-US" dirty="0"/>
                  <a:t>Input: a, b</a:t>
                </a:r>
              </a:p>
              <a:p>
                <a:r>
                  <a:rPr lang="en-US" dirty="0"/>
                  <a:t>Output: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e>
                      <m:sup>
                        <m:r>
                          <a:rPr lang="en-US" b="0" i="1" smtClean="0">
                            <a:latin typeface="Cambria Math" panose="02040503050406030204" pitchFamily="18" charset="0"/>
                          </a:rPr>
                          <m:t>𝑏</m:t>
                        </m:r>
                      </m:sup>
                    </m:sSup>
                  </m:oMath>
                </a14:m>
                <a:endParaRPr lang="en-US" dirty="0"/>
              </a:p>
              <a:p>
                <a:endParaRPr lang="en-US" dirty="0"/>
              </a:p>
            </p:txBody>
          </p:sp>
        </mc:Choice>
        <mc:Fallback xmlns="">
          <p:sp>
            <p:nvSpPr>
              <p:cNvPr id="8" name="TextBox 7">
                <a:extLst>
                  <a:ext uri="{FF2B5EF4-FFF2-40B4-BE49-F238E27FC236}">
                    <a16:creationId xmlns:a16="http://schemas.microsoft.com/office/drawing/2014/main" id="{271FD8A4-0D81-4A41-B06F-0A2EA1FB95B1}"/>
                  </a:ext>
                </a:extLst>
              </p:cNvPr>
              <p:cNvSpPr txBox="1">
                <a:spLocks noRot="1" noChangeAspect="1" noMove="1" noResize="1" noEditPoints="1" noAdjustHandles="1" noChangeArrowheads="1" noChangeShapeType="1" noTextEdit="1"/>
              </p:cNvSpPr>
              <p:nvPr/>
            </p:nvSpPr>
            <p:spPr>
              <a:xfrm>
                <a:off x="644768" y="2668354"/>
                <a:ext cx="3411416" cy="928267"/>
              </a:xfrm>
              <a:prstGeom prst="rect">
                <a:avLst/>
              </a:prstGeom>
              <a:blipFill>
                <a:blip r:embed="rId3"/>
                <a:stretch>
                  <a:fillRect l="-1487"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9E3FBE-46FB-E644-A8C8-17960DE8A10C}"/>
                  </a:ext>
                </a:extLst>
              </p:cNvPr>
              <p:cNvSpPr txBox="1"/>
              <p:nvPr/>
            </p:nvSpPr>
            <p:spPr>
              <a:xfrm>
                <a:off x="5767754" y="2668354"/>
                <a:ext cx="2563178" cy="2034403"/>
              </a:xfrm>
              <a:prstGeom prst="rect">
                <a:avLst/>
              </a:prstGeom>
              <a:noFill/>
            </p:spPr>
            <p:txBody>
              <a:bodyPr wrap="square" rtlCol="0">
                <a:spAutoFit/>
              </a:bodyPr>
              <a:lstStyle/>
              <a:p>
                <a:r>
                  <a:rPr lang="en-US" dirty="0"/>
                  <a:t>Input: 3, 5</a:t>
                </a:r>
              </a:p>
              <a:p>
                <a:r>
                  <a:rPr lang="en-US" dirty="0"/>
                  <a:t>Output: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a14:m>
                <a:endParaRPr lang="en-US" b="0" dirty="0"/>
              </a:p>
              <a:p>
                <a:endParaRPr lang="en-US" dirty="0"/>
              </a:p>
              <a:p>
                <a:pPr marL="342900" indent="-342900">
                  <a:buAutoNum type="arabicPeriod"/>
                </a:pPr>
                <a:r>
                  <a:rPr lang="en-US" dirty="0"/>
                  <a:t>5 = 101</a:t>
                </a:r>
              </a:p>
              <a:p>
                <a:pPr marL="342900" indent="-342900">
                  <a:buAutoNum type="arabicPeriod"/>
                </a:pPr>
                <a:r>
                  <a:rPr lang="en-US" dirty="0"/>
                  <a:t>3</a:t>
                </a:r>
              </a:p>
              <a:p>
                <a:pPr marL="342900" indent="-342900">
                  <a:buAutoNum type="arabicPeriod"/>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a14:m>
                <a:endParaRPr lang="en-US" b="0" dirty="0"/>
              </a:p>
              <a:p>
                <a:pPr marL="342900" indent="-342900">
                  <a:buAutoNum type="arabicPeriod"/>
                </a:pP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e>
                        </m:d>
                      </m:e>
                      <m:sup>
                        <m:r>
                          <a:rPr lang="en-US" b="0" i="1" smtClean="0">
                            <a:latin typeface="Cambria Math" panose="02040503050406030204" pitchFamily="18" charset="0"/>
                          </a:rPr>
                          <m:t>2</m:t>
                        </m:r>
                      </m:sup>
                    </m:sSup>
                    <m:r>
                      <a:rPr lang="en-US" b="0" i="1" smtClean="0">
                        <a:latin typeface="Cambria Math" panose="02040503050406030204" pitchFamily="18" charset="0"/>
                      </a:rPr>
                      <m:t>×3 </m:t>
                    </m:r>
                  </m:oMath>
                </a14:m>
                <a:endParaRPr lang="en-US" dirty="0"/>
              </a:p>
            </p:txBody>
          </p:sp>
        </mc:Choice>
        <mc:Fallback xmlns="">
          <p:sp>
            <p:nvSpPr>
              <p:cNvPr id="9" name="TextBox 8">
                <a:extLst>
                  <a:ext uri="{FF2B5EF4-FFF2-40B4-BE49-F238E27FC236}">
                    <a16:creationId xmlns:a16="http://schemas.microsoft.com/office/drawing/2014/main" id="{E39E3FBE-46FB-E644-A8C8-17960DE8A10C}"/>
                  </a:ext>
                </a:extLst>
              </p:cNvPr>
              <p:cNvSpPr txBox="1">
                <a:spLocks noRot="1" noChangeAspect="1" noMove="1" noResize="1" noEditPoints="1" noAdjustHandles="1" noChangeArrowheads="1" noChangeShapeType="1" noTextEdit="1"/>
              </p:cNvSpPr>
              <p:nvPr/>
            </p:nvSpPr>
            <p:spPr>
              <a:xfrm>
                <a:off x="5767754" y="2668354"/>
                <a:ext cx="2563178" cy="2034403"/>
              </a:xfrm>
              <a:prstGeom prst="rect">
                <a:avLst/>
              </a:prstGeom>
              <a:blipFill>
                <a:blip r:embed="rId4"/>
                <a:stretch>
                  <a:fillRect l="-1478" t="-1242" b="-186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CBC4A95-EB37-CE4A-9501-08261E630286}"/>
              </a:ext>
            </a:extLst>
          </p:cNvPr>
          <p:cNvSpPr txBox="1"/>
          <p:nvPr/>
        </p:nvSpPr>
        <p:spPr>
          <a:xfrm>
            <a:off x="669001" y="5554996"/>
            <a:ext cx="3588290" cy="369332"/>
          </a:xfrm>
          <a:prstGeom prst="rect">
            <a:avLst/>
          </a:prstGeom>
          <a:noFill/>
        </p:spPr>
        <p:txBody>
          <a:bodyPr wrap="none" rtlCol="0">
            <a:spAutoFit/>
          </a:bodyPr>
          <a:lstStyle/>
          <a:p>
            <a:r>
              <a:rPr lang="en-US" dirty="0"/>
              <a:t>We did 3 computations instead of 5!</a:t>
            </a:r>
          </a:p>
        </p:txBody>
      </p:sp>
      <p:sp>
        <p:nvSpPr>
          <p:cNvPr id="11" name="TextBox 10">
            <a:extLst>
              <a:ext uri="{FF2B5EF4-FFF2-40B4-BE49-F238E27FC236}">
                <a16:creationId xmlns:a16="http://schemas.microsoft.com/office/drawing/2014/main" id="{3E7FBA39-8A02-6645-A9C5-3E0433D24D26}"/>
              </a:ext>
            </a:extLst>
          </p:cNvPr>
          <p:cNvSpPr txBox="1"/>
          <p:nvPr/>
        </p:nvSpPr>
        <p:spPr>
          <a:xfrm>
            <a:off x="644768" y="5816641"/>
            <a:ext cx="7383813" cy="369332"/>
          </a:xfrm>
          <a:prstGeom prst="rect">
            <a:avLst/>
          </a:prstGeom>
          <a:noFill/>
        </p:spPr>
        <p:txBody>
          <a:bodyPr wrap="square" rtlCol="0">
            <a:spAutoFit/>
          </a:bodyPr>
          <a:lstStyle/>
          <a:p>
            <a:r>
              <a:rPr lang="en-US" dirty="0">
                <a:solidFill>
                  <a:srgbClr val="FF0000"/>
                </a:solidFill>
              </a:rPr>
              <a:t>1024:</a:t>
            </a:r>
            <a:r>
              <a:rPr lang="en-US" dirty="0"/>
              <a:t> in binary: 10000000000                   10 calculations</a:t>
            </a:r>
          </a:p>
        </p:txBody>
      </p:sp>
      <p:sp>
        <p:nvSpPr>
          <p:cNvPr id="12" name="TextBox 11">
            <a:extLst>
              <a:ext uri="{FF2B5EF4-FFF2-40B4-BE49-F238E27FC236}">
                <a16:creationId xmlns:a16="http://schemas.microsoft.com/office/drawing/2014/main" id="{1333F00B-9379-BD46-8F86-5794E0582440}"/>
              </a:ext>
            </a:extLst>
          </p:cNvPr>
          <p:cNvSpPr txBox="1"/>
          <p:nvPr/>
        </p:nvSpPr>
        <p:spPr>
          <a:xfrm>
            <a:off x="457200" y="1393978"/>
            <a:ext cx="8632491" cy="461665"/>
          </a:xfrm>
          <a:prstGeom prst="rect">
            <a:avLst/>
          </a:prstGeom>
          <a:noFill/>
        </p:spPr>
        <p:txBody>
          <a:bodyPr wrap="none" rtlCol="0">
            <a:spAutoFit/>
          </a:bodyPr>
          <a:lstStyle/>
          <a:p>
            <a:r>
              <a:rPr lang="en-US" sz="2400" dirty="0">
                <a:solidFill>
                  <a:srgbClr val="FF0000"/>
                </a:solidFill>
              </a:rPr>
              <a:t>Goal: </a:t>
            </a:r>
            <a:r>
              <a:rPr lang="en-US" sz="2400" dirty="0"/>
              <a:t>fast computation of large </a:t>
            </a:r>
            <a:r>
              <a:rPr lang="en-US" sz="2400" dirty="0">
                <a:hlinkClick r:id="rId5" tooltip="Positive integer">
                  <a:extLst>
                    <a:ext uri="{A12FA001-AC4F-418D-AE19-62706E023703}">
                      <ahyp:hlinkClr xmlns:ahyp="http://schemas.microsoft.com/office/drawing/2018/hyperlinkcolor" val="tx"/>
                    </a:ext>
                  </a:extLst>
                </a:hlinkClick>
              </a:rPr>
              <a:t>positive integer</a:t>
            </a:r>
            <a:r>
              <a:rPr lang="en-US" sz="2400" dirty="0"/>
              <a:t> powers of a </a:t>
            </a:r>
            <a:r>
              <a:rPr lang="en-US" sz="2400" dirty="0">
                <a:hlinkClick r:id="rId6" tooltip="Number">
                  <a:extLst>
                    <a:ext uri="{A12FA001-AC4F-418D-AE19-62706E023703}">
                      <ahyp:hlinkClr xmlns:ahyp="http://schemas.microsoft.com/office/drawing/2018/hyperlinkcolor" val="tx"/>
                    </a:ext>
                  </a:extLst>
                </a:hlinkClick>
              </a:rPr>
              <a:t>number</a:t>
            </a:r>
            <a:endParaRPr lang="en-US" sz="2400" dirty="0"/>
          </a:p>
        </p:txBody>
      </p:sp>
      <p:cxnSp>
        <p:nvCxnSpPr>
          <p:cNvPr id="15" name="Straight Arrow Connector 14">
            <a:extLst>
              <a:ext uri="{FF2B5EF4-FFF2-40B4-BE49-F238E27FC236}">
                <a16:creationId xmlns:a16="http://schemas.microsoft.com/office/drawing/2014/main" id="{33285F7A-CAAE-6C46-86C9-EF041F7F6C2C}"/>
              </a:ext>
            </a:extLst>
          </p:cNvPr>
          <p:cNvCxnSpPr/>
          <p:nvPr/>
        </p:nvCxnSpPr>
        <p:spPr>
          <a:xfrm>
            <a:off x="3692769" y="6001307"/>
            <a:ext cx="5645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76C4B7A-6170-2143-8120-DD5F1C6720F5}"/>
              </a:ext>
            </a:extLst>
          </p:cNvPr>
          <p:cNvSpPr txBox="1"/>
          <p:nvPr/>
        </p:nvSpPr>
        <p:spPr>
          <a:xfrm>
            <a:off x="182253" y="6169580"/>
            <a:ext cx="9008748" cy="369332"/>
          </a:xfrm>
          <a:prstGeom prst="rect">
            <a:avLst/>
          </a:prstGeom>
          <a:noFill/>
        </p:spPr>
        <p:txBody>
          <a:bodyPr wrap="none" rtlCol="0">
            <a:spAutoFit/>
          </a:bodyPr>
          <a:lstStyle/>
          <a:p>
            <a:r>
              <a:rPr lang="en-US" dirty="0"/>
              <a:t>Time of execution depends on number of multiplication, which depends on the number of 1’s.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E31542-FFCD-FF4D-BC60-58D6F2A70F48}"/>
                  </a:ext>
                </a:extLst>
              </p:cNvPr>
              <p:cNvSpPr txBox="1"/>
              <p:nvPr/>
            </p:nvSpPr>
            <p:spPr>
              <a:xfrm>
                <a:off x="644768" y="3300685"/>
                <a:ext cx="4341830" cy="369332"/>
              </a:xfrm>
              <a:prstGeom prst="rect">
                <a:avLst/>
              </a:prstGeom>
              <a:noFill/>
            </p:spPr>
            <p:txBody>
              <a:bodyPr wrap="none" rtlCol="0">
                <a:spAutoFit/>
              </a:bodyPr>
              <a:lstStyle/>
              <a:p>
                <a:r>
                  <a:rPr lang="en-US" dirty="0"/>
                  <a:t>Convert exponent to binary: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𝑏</m:t>
                        </m:r>
                      </m:e>
                      <m:sub>
                        <m:r>
                          <a:rPr lang="en-US" i="1" dirty="0" err="1" smtClean="0">
                            <a:latin typeface="Cambria Math" panose="02040503050406030204" pitchFamily="18" charset="0"/>
                          </a:rPr>
                          <m:t>𝑡</m:t>
                        </m:r>
                        <m:r>
                          <a:rPr lang="en-US" b="0"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m:rPr>
                            <m:sty m:val="p"/>
                          </m:rPr>
                          <a:rPr lang="en-US" i="1" dirty="0" smtClean="0">
                            <a:latin typeface="Cambria Math" panose="02040503050406030204" pitchFamily="18" charset="0"/>
                          </a:rPr>
                          <m:t>b</m:t>
                        </m:r>
                      </m:e>
                      <m:sub>
                        <m:r>
                          <a:rPr lang="en-US" i="1" dirty="0">
                            <a:latin typeface="Cambria Math" panose="02040503050406030204" pitchFamily="18" charset="0"/>
                          </a:rPr>
                          <m:t>0</m:t>
                        </m:r>
                      </m:sub>
                    </m:sSub>
                  </m:oMath>
                </a14:m>
                <a:endParaRPr lang="en-US" dirty="0"/>
              </a:p>
            </p:txBody>
          </p:sp>
        </mc:Choice>
        <mc:Fallback xmlns="">
          <p:sp>
            <p:nvSpPr>
              <p:cNvPr id="3" name="TextBox 2">
                <a:extLst>
                  <a:ext uri="{FF2B5EF4-FFF2-40B4-BE49-F238E27FC236}">
                    <a16:creationId xmlns:a16="http://schemas.microsoft.com/office/drawing/2014/main" id="{46E31542-FFCD-FF4D-BC60-58D6F2A70F48}"/>
                  </a:ext>
                </a:extLst>
              </p:cNvPr>
              <p:cNvSpPr txBox="1">
                <a:spLocks noRot="1" noChangeAspect="1" noMove="1" noResize="1" noEditPoints="1" noAdjustHandles="1" noChangeArrowheads="1" noChangeShapeType="1" noTextEdit="1"/>
              </p:cNvSpPr>
              <p:nvPr/>
            </p:nvSpPr>
            <p:spPr>
              <a:xfrm>
                <a:off x="644768" y="3300685"/>
                <a:ext cx="4341830" cy="369332"/>
              </a:xfrm>
              <a:prstGeom prst="rect">
                <a:avLst/>
              </a:prstGeom>
              <a:blipFill>
                <a:blip r:embed="rId7"/>
                <a:stretch>
                  <a:fillRect l="-116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F437ED-4891-EF49-80E8-51BF7FAC28EB}"/>
                  </a:ext>
                </a:extLst>
              </p:cNvPr>
              <p:cNvSpPr txBox="1"/>
              <p:nvPr/>
            </p:nvSpPr>
            <p:spPr>
              <a:xfrm>
                <a:off x="669001" y="3976066"/>
                <a:ext cx="2721194" cy="369332"/>
              </a:xfrm>
              <a:prstGeom prst="rect">
                <a:avLst/>
              </a:prstGeom>
              <a:noFill/>
            </p:spPr>
            <p:txBody>
              <a:bodyPr wrap="none" rtlCol="0">
                <a:spAutoFit/>
              </a:bodyPr>
              <a:lstStyle/>
              <a:p>
                <a:r>
                  <a:rPr lang="en-US" dirty="0"/>
                  <a:t>For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 …0 </m:t>
                    </m:r>
                    <m:r>
                      <m:rPr>
                        <m:sty m:val="p"/>
                      </m:rPr>
                      <a:rPr lang="en-US" b="0" i="0" smtClean="0">
                        <a:latin typeface="Cambria Math" panose="02040503050406030204" pitchFamily="18" charset="0"/>
                      </a:rPr>
                      <m:t>to</m:t>
                    </m:r>
                    <m:r>
                      <a:rPr lang="en-US" b="0" i="1" smtClean="0">
                        <a:latin typeface="Cambria Math" panose="02040503050406030204" pitchFamily="18" charset="0"/>
                      </a:rPr>
                      <m:t> 0, </m:t>
                    </m:r>
                    <m:r>
                      <m:rPr>
                        <m:sty m:val="p"/>
                      </m:rPr>
                      <a:rPr lang="en-US" b="0" i="0" smtClean="0">
                        <a:latin typeface="Cambria Math" panose="02040503050406030204" pitchFamily="18" charset="0"/>
                      </a:rPr>
                      <m:t>do</m:t>
                    </m:r>
                    <m:r>
                      <a:rPr lang="en-US" b="0" i="1" smtClean="0">
                        <a:latin typeface="Cambria Math" panose="02040503050406030204" pitchFamily="18" charset="0"/>
                      </a:rPr>
                      <m:t>:</m:t>
                    </m:r>
                  </m:oMath>
                </a14:m>
                <a:endParaRPr lang="en-US" dirty="0"/>
              </a:p>
            </p:txBody>
          </p:sp>
        </mc:Choice>
        <mc:Fallback xmlns="">
          <p:sp>
            <p:nvSpPr>
              <p:cNvPr id="7" name="TextBox 6">
                <a:extLst>
                  <a:ext uri="{FF2B5EF4-FFF2-40B4-BE49-F238E27FC236}">
                    <a16:creationId xmlns:a16="http://schemas.microsoft.com/office/drawing/2014/main" id="{2AF437ED-4891-EF49-80E8-51BF7FAC28EB}"/>
                  </a:ext>
                </a:extLst>
              </p:cNvPr>
              <p:cNvSpPr txBox="1">
                <a:spLocks noRot="1" noChangeAspect="1" noMove="1" noResize="1" noEditPoints="1" noAdjustHandles="1" noChangeArrowheads="1" noChangeShapeType="1" noTextEdit="1"/>
              </p:cNvSpPr>
              <p:nvPr/>
            </p:nvSpPr>
            <p:spPr>
              <a:xfrm>
                <a:off x="669001" y="3976066"/>
                <a:ext cx="2721194" cy="369332"/>
              </a:xfrm>
              <a:prstGeom prst="rect">
                <a:avLst/>
              </a:prstGeom>
              <a:blipFill>
                <a:blip r:embed="rId8"/>
                <a:stretch>
                  <a:fillRect l="-1860"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FD4611-664B-3C4D-85F6-8CA19AFDF0EC}"/>
                  </a:ext>
                </a:extLst>
              </p:cNvPr>
              <p:cNvSpPr txBox="1"/>
              <p:nvPr/>
            </p:nvSpPr>
            <p:spPr>
              <a:xfrm>
                <a:off x="707476" y="4318195"/>
                <a:ext cx="2466957" cy="397160"/>
              </a:xfrm>
              <a:prstGeom prst="rect">
                <a:avLst/>
              </a:prstGeom>
              <a:noFill/>
            </p:spPr>
            <p:txBody>
              <a:bodyPr wrap="none" rtlCol="0">
                <a:spAutoFit/>
              </a:bodyPr>
              <a:lstStyle/>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=0:</m:t>
                    </m:r>
                    <m:r>
                      <m:rPr>
                        <m:sty m:val="p"/>
                      </m:rPr>
                      <a:rPr lang="en-US" b="0" i="0" smtClean="0">
                        <a:solidFill>
                          <a:srgbClr val="FF0000"/>
                        </a:solidFill>
                        <a:latin typeface="Cambria Math" panose="02040503050406030204" pitchFamily="18" charset="0"/>
                      </a:rPr>
                      <m:t>square</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oMath>
                </a14:m>
                <a:endParaRPr lang="en-US" dirty="0"/>
              </a:p>
            </p:txBody>
          </p:sp>
        </mc:Choice>
        <mc:Fallback xmlns="">
          <p:sp>
            <p:nvSpPr>
              <p:cNvPr id="13" name="TextBox 12">
                <a:extLst>
                  <a:ext uri="{FF2B5EF4-FFF2-40B4-BE49-F238E27FC236}">
                    <a16:creationId xmlns:a16="http://schemas.microsoft.com/office/drawing/2014/main" id="{12FD4611-664B-3C4D-85F6-8CA19AFDF0EC}"/>
                  </a:ext>
                </a:extLst>
              </p:cNvPr>
              <p:cNvSpPr txBox="1">
                <a:spLocks noRot="1" noChangeAspect="1" noMove="1" noResize="1" noEditPoints="1" noAdjustHandles="1" noChangeArrowheads="1" noChangeShapeType="1" noTextEdit="1"/>
              </p:cNvSpPr>
              <p:nvPr/>
            </p:nvSpPr>
            <p:spPr>
              <a:xfrm>
                <a:off x="707476" y="4318195"/>
                <a:ext cx="2466957" cy="397160"/>
              </a:xfrm>
              <a:prstGeom prst="rect">
                <a:avLst/>
              </a:prstGeom>
              <a:blipFill>
                <a:blip r:embed="rId9"/>
                <a:stretch>
                  <a:fillRect l="-2051" t="-312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718D34-4216-814E-B03B-29766E302AFF}"/>
                  </a:ext>
                </a:extLst>
              </p:cNvPr>
              <p:cNvSpPr txBox="1"/>
              <p:nvPr/>
            </p:nvSpPr>
            <p:spPr>
              <a:xfrm>
                <a:off x="644768" y="3622088"/>
                <a:ext cx="81028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=1</m:t>
                      </m:r>
                    </m:oMath>
                  </m:oMathPara>
                </a14:m>
                <a:endParaRPr lang="en-US" b="0" dirty="0"/>
              </a:p>
              <a:p>
                <a:endParaRPr lang="en-US" dirty="0"/>
              </a:p>
            </p:txBody>
          </p:sp>
        </mc:Choice>
        <mc:Fallback xmlns="">
          <p:sp>
            <p:nvSpPr>
              <p:cNvPr id="14" name="TextBox 13">
                <a:extLst>
                  <a:ext uri="{FF2B5EF4-FFF2-40B4-BE49-F238E27FC236}">
                    <a16:creationId xmlns:a16="http://schemas.microsoft.com/office/drawing/2014/main" id="{9F718D34-4216-814E-B03B-29766E302AFF}"/>
                  </a:ext>
                </a:extLst>
              </p:cNvPr>
              <p:cNvSpPr txBox="1">
                <a:spLocks noRot="1" noChangeAspect="1" noMove="1" noResize="1" noEditPoints="1" noAdjustHandles="1" noChangeArrowheads="1" noChangeShapeType="1" noTextEdit="1"/>
              </p:cNvSpPr>
              <p:nvPr/>
            </p:nvSpPr>
            <p:spPr>
              <a:xfrm>
                <a:off x="644768" y="3622088"/>
                <a:ext cx="810286"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86C7AB-CA15-CE41-90AB-4C46D518C1EF}"/>
                  </a:ext>
                </a:extLst>
              </p:cNvPr>
              <p:cNvSpPr txBox="1"/>
              <p:nvPr/>
            </p:nvSpPr>
            <p:spPr>
              <a:xfrm>
                <a:off x="707476" y="4724082"/>
                <a:ext cx="4238212" cy="668645"/>
              </a:xfrm>
              <a:prstGeom prst="rect">
                <a:avLst/>
              </a:prstGeom>
              <a:noFill/>
            </p:spPr>
            <p:txBody>
              <a:bodyPr wrap="none" rtlCol="0">
                <a:spAutoFit/>
              </a:bodyPr>
              <a:lstStyle/>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=1:</m:t>
                    </m:r>
                    <m:r>
                      <m:rPr>
                        <m:sty m:val="p"/>
                      </m:rPr>
                      <a:rPr lang="en-US" b="0" i="0" smtClean="0">
                        <a:solidFill>
                          <a:srgbClr val="FF0000"/>
                        </a:solidFill>
                        <a:latin typeface="Cambria Math" panose="02040503050406030204" pitchFamily="18" charset="0"/>
                      </a:rPr>
                      <m:t>square</m:t>
                    </m:r>
                    <m:r>
                      <a:rPr lang="en-US" b="0" i="0" smtClean="0">
                        <a:solidFill>
                          <a:srgbClr val="FF0000"/>
                        </a:solidFill>
                        <a:latin typeface="Cambria Math" panose="02040503050406030204" pitchFamily="18" charset="0"/>
                      </a:rPr>
                      <m:t> </m:t>
                    </m:r>
                    <m:r>
                      <m:rPr>
                        <m:sty m:val="p"/>
                      </m:rPr>
                      <a:rPr lang="en-US" b="0" i="0" smtClean="0">
                        <a:solidFill>
                          <a:srgbClr val="FF0000"/>
                        </a:solidFill>
                        <a:latin typeface="Cambria Math" panose="02040503050406030204" pitchFamily="18" charset="0"/>
                      </a:rPr>
                      <m:t>and</m:t>
                    </m:r>
                    <m:r>
                      <a:rPr lang="en-US" b="0" i="0" smtClean="0">
                        <a:solidFill>
                          <a:srgbClr val="FF0000"/>
                        </a:solidFill>
                        <a:latin typeface="Cambria Math" panose="02040503050406030204" pitchFamily="18" charset="0"/>
                      </a:rPr>
                      <m:t> </m:t>
                    </m:r>
                    <m:r>
                      <m:rPr>
                        <m:sty m:val="p"/>
                      </m:rPr>
                      <a:rPr lang="en-US" b="0" i="0" smtClean="0">
                        <a:solidFill>
                          <a:srgbClr val="FF0000"/>
                        </a:solidFill>
                        <a:latin typeface="Cambria Math" panose="02040503050406030204" pitchFamily="18" charset="0"/>
                      </a:rPr>
                      <m:t>multiply</m:t>
                    </m:r>
                    <m:r>
                      <a:rPr lang="en-US" b="0" i="0"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c</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c</m:t>
                        </m:r>
                      </m:e>
                      <m:sup>
                        <m:r>
                          <a:rPr lang="en-US" b="0" i="0" smtClean="0">
                            <a:solidFill>
                              <a:schemeClr val="tx1"/>
                            </a:solidFill>
                            <a:latin typeface="Cambria Math" panose="02040503050406030204" pitchFamily="18" charset="0"/>
                          </a:rPr>
                          <m:t>2</m:t>
                        </m:r>
                      </m:sup>
                    </m:sSup>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oMath>
                </a14:m>
                <a:endParaRPr lang="en-US" b="0" dirty="0">
                  <a:solidFill>
                    <a:schemeClr val="tx1"/>
                  </a:solidFill>
                </a:endParaRPr>
              </a:p>
              <a:p>
                <a:r>
                  <a:rPr lang="en-US" dirty="0"/>
                  <a:t>Return </a:t>
                </a:r>
                <a:r>
                  <a:rPr lang="en-US" i="1" dirty="0"/>
                  <a:t>c</a:t>
                </a:r>
              </a:p>
            </p:txBody>
          </p:sp>
        </mc:Choice>
        <mc:Fallback xmlns="">
          <p:sp>
            <p:nvSpPr>
              <p:cNvPr id="17" name="TextBox 16">
                <a:extLst>
                  <a:ext uri="{FF2B5EF4-FFF2-40B4-BE49-F238E27FC236}">
                    <a16:creationId xmlns:a16="http://schemas.microsoft.com/office/drawing/2014/main" id="{C886C7AB-CA15-CE41-90AB-4C46D518C1EF}"/>
                  </a:ext>
                </a:extLst>
              </p:cNvPr>
              <p:cNvSpPr txBox="1">
                <a:spLocks noRot="1" noChangeAspect="1" noMove="1" noResize="1" noEditPoints="1" noAdjustHandles="1" noChangeArrowheads="1" noChangeShapeType="1" noTextEdit="1"/>
              </p:cNvSpPr>
              <p:nvPr/>
            </p:nvSpPr>
            <p:spPr>
              <a:xfrm>
                <a:off x="707476" y="4724082"/>
                <a:ext cx="4238212" cy="668645"/>
              </a:xfrm>
              <a:prstGeom prst="rect">
                <a:avLst/>
              </a:prstGeom>
              <a:blipFill>
                <a:blip r:embed="rId11"/>
                <a:stretch>
                  <a:fillRect l="-1198" t="-1887" b="-13208"/>
                </a:stretch>
              </a:blipFill>
            </p:spPr>
            <p:txBody>
              <a:bodyPr/>
              <a:lstStyle/>
              <a:p>
                <a:r>
                  <a:rPr lang="en-US">
                    <a:noFill/>
                  </a:rPr>
                  <a:t> </a:t>
                </a:r>
              </a:p>
            </p:txBody>
          </p:sp>
        </mc:Fallback>
      </mc:AlternateContent>
    </p:spTree>
    <p:extLst>
      <p:ext uri="{BB962C8B-B14F-4D97-AF65-F5344CB8AC3E}">
        <p14:creationId xmlns:p14="http://schemas.microsoft.com/office/powerpoint/2010/main" val="293554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P spid="16" grpId="0"/>
      <p:bldP spid="3" grpId="0"/>
      <p:bldP spid="13" grpId="0"/>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FC7B-4AE7-B64A-8287-1CEB013CEF4E}"/>
              </a:ext>
            </a:extLst>
          </p:cNvPr>
          <p:cNvSpPr>
            <a:spLocks noGrp="1"/>
          </p:cNvSpPr>
          <p:nvPr>
            <p:ph type="title"/>
          </p:nvPr>
        </p:nvSpPr>
        <p:spPr/>
        <p:txBody>
          <a:bodyPr/>
          <a:lstStyle/>
          <a:p>
            <a:r>
              <a:rPr lang="en-US" dirty="0"/>
              <a:t>Cache attacks</a:t>
            </a:r>
          </a:p>
        </p:txBody>
      </p:sp>
      <p:sp>
        <p:nvSpPr>
          <p:cNvPr id="3" name="Content Placeholder 2">
            <a:extLst>
              <a:ext uri="{FF2B5EF4-FFF2-40B4-BE49-F238E27FC236}">
                <a16:creationId xmlns:a16="http://schemas.microsoft.com/office/drawing/2014/main" id="{B42AF2E8-6503-074B-8425-019A309FAD37}"/>
              </a:ext>
            </a:extLst>
          </p:cNvPr>
          <p:cNvSpPr>
            <a:spLocks noGrp="1"/>
          </p:cNvSpPr>
          <p:nvPr>
            <p:ph idx="1"/>
          </p:nvPr>
        </p:nvSpPr>
        <p:spPr/>
        <p:txBody>
          <a:bodyPr>
            <a:normAutofit/>
          </a:bodyPr>
          <a:lstStyle/>
          <a:p>
            <a:r>
              <a:rPr lang="en-US" b="1" dirty="0"/>
              <a:t>Memory accesses are not always performed in constant time! </a:t>
            </a:r>
          </a:p>
          <a:p>
            <a:endParaRPr lang="en-US" dirty="0"/>
          </a:p>
          <a:p>
            <a:pPr marL="0" indent="0">
              <a:buNone/>
            </a:pPr>
            <a:r>
              <a:rPr lang="en-US" dirty="0"/>
              <a:t>               </a:t>
            </a:r>
            <a:r>
              <a:rPr lang="en-US" dirty="0">
                <a:solidFill>
                  <a:srgbClr val="FF0000"/>
                </a:solidFill>
              </a:rPr>
              <a:t>Cache attacks</a:t>
            </a:r>
            <a:r>
              <a:rPr lang="en-US" dirty="0"/>
              <a:t>: analysis of the cache behavior.</a:t>
            </a:r>
          </a:p>
          <a:p>
            <a:endParaRPr lang="en-US" dirty="0"/>
          </a:p>
          <a:p>
            <a:r>
              <a:rPr lang="en-US" dirty="0">
                <a:solidFill>
                  <a:srgbClr val="408000"/>
                </a:solidFill>
              </a:rPr>
              <a:t>Attacks: </a:t>
            </a:r>
            <a:r>
              <a:rPr lang="en-US" dirty="0">
                <a:solidFill>
                  <a:srgbClr val="FF0000"/>
                </a:solidFill>
              </a:rPr>
              <a:t>Prime and Probe </a:t>
            </a:r>
            <a:r>
              <a:rPr lang="en-US" dirty="0"/>
              <a:t>[Per05, OST06]</a:t>
            </a:r>
            <a:endParaRPr lang="en-US" dirty="0">
              <a:solidFill>
                <a:srgbClr val="408000"/>
              </a:solidFill>
            </a:endParaRPr>
          </a:p>
          <a:p>
            <a:endParaRPr lang="en-US" dirty="0"/>
          </a:p>
        </p:txBody>
      </p:sp>
      <p:sp>
        <p:nvSpPr>
          <p:cNvPr id="4" name="Slide Number Placeholder 3">
            <a:extLst>
              <a:ext uri="{FF2B5EF4-FFF2-40B4-BE49-F238E27FC236}">
                <a16:creationId xmlns:a16="http://schemas.microsoft.com/office/drawing/2014/main" id="{E3E98121-8D93-694A-8AC7-7B5949A9D864}"/>
              </a:ext>
            </a:extLst>
          </p:cNvPr>
          <p:cNvSpPr>
            <a:spLocks noGrp="1"/>
          </p:cNvSpPr>
          <p:nvPr>
            <p:ph type="sldNum" sz="quarter" idx="12"/>
          </p:nvPr>
        </p:nvSpPr>
        <p:spPr/>
        <p:txBody>
          <a:bodyPr/>
          <a:lstStyle/>
          <a:p>
            <a:fld id="{73921DC4-839C-F146-AAA5-B7DC0031F985}" type="slidenum">
              <a:rPr lang="en-US" smtClean="0"/>
              <a:t>15</a:t>
            </a:fld>
            <a:endParaRPr lang="en-US"/>
          </a:p>
        </p:txBody>
      </p:sp>
      <p:sp>
        <p:nvSpPr>
          <p:cNvPr id="5" name="Right Arrow 4">
            <a:extLst>
              <a:ext uri="{FF2B5EF4-FFF2-40B4-BE49-F238E27FC236}">
                <a16:creationId xmlns:a16="http://schemas.microsoft.com/office/drawing/2014/main" id="{3872D7FA-DBCE-FC47-ACD4-466CF2D8D49F}"/>
              </a:ext>
            </a:extLst>
          </p:cNvPr>
          <p:cNvSpPr/>
          <p:nvPr/>
        </p:nvSpPr>
        <p:spPr>
          <a:xfrm>
            <a:off x="765846" y="3411415"/>
            <a:ext cx="1004339" cy="346197"/>
          </a:xfrm>
          <a:prstGeom prst="rightArrow">
            <a:avLst/>
          </a:prstGeom>
          <a:solidFill>
            <a:schemeClr val="accent1">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7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012836" y="2560142"/>
            <a:ext cx="783379" cy="6552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a:t>CPU vs. Memory</a:t>
            </a:r>
          </a:p>
        </p:txBody>
      </p:sp>
      <p:sp>
        <p:nvSpPr>
          <p:cNvPr id="13" name="Content Placeholder 12"/>
          <p:cNvSpPr>
            <a:spLocks noGrp="1"/>
          </p:cNvSpPr>
          <p:nvPr>
            <p:ph idx="1"/>
          </p:nvPr>
        </p:nvSpPr>
        <p:spPr>
          <a:xfrm>
            <a:off x="170994" y="1785503"/>
            <a:ext cx="4865542" cy="4525963"/>
          </a:xfrm>
        </p:spPr>
        <p:txBody>
          <a:bodyPr>
            <a:normAutofit fontScale="92500" lnSpcReduction="10000"/>
          </a:bodyPr>
          <a:lstStyle/>
          <a:p>
            <a:pPr marL="0" indent="0">
              <a:buNone/>
            </a:pPr>
            <a:r>
              <a:rPr lang="en-US" dirty="0"/>
              <a:t>Cache are used to bridge the gap</a:t>
            </a:r>
          </a:p>
          <a:p>
            <a:r>
              <a:rPr lang="en-US" dirty="0"/>
              <a:t>Divides memory into </a:t>
            </a:r>
            <a:r>
              <a:rPr lang="en-US" i="1" dirty="0">
                <a:solidFill>
                  <a:srgbClr val="FF0000"/>
                </a:solidFill>
              </a:rPr>
              <a:t>lines</a:t>
            </a:r>
            <a:endParaRPr lang="en-US" dirty="0">
              <a:solidFill>
                <a:srgbClr val="FF0000"/>
              </a:solidFill>
            </a:endParaRPr>
          </a:p>
          <a:p>
            <a:r>
              <a:rPr lang="en-US" dirty="0"/>
              <a:t>Stores recently used lines</a:t>
            </a:r>
          </a:p>
          <a:p>
            <a:endParaRPr lang="en-US" sz="2200" dirty="0"/>
          </a:p>
          <a:p>
            <a:r>
              <a:rPr lang="en-US" dirty="0"/>
              <a:t>In a </a:t>
            </a:r>
            <a:r>
              <a:rPr lang="en-US" i="1" dirty="0"/>
              <a:t>cache</a:t>
            </a:r>
            <a:r>
              <a:rPr lang="en-US" dirty="0"/>
              <a:t> </a:t>
            </a:r>
            <a:r>
              <a:rPr lang="en-US" i="1" dirty="0"/>
              <a:t>hit</a:t>
            </a:r>
            <a:r>
              <a:rPr lang="en-US" dirty="0"/>
              <a:t>, data is retrieved from the cache</a:t>
            </a:r>
          </a:p>
          <a:p>
            <a:r>
              <a:rPr lang="en-US" dirty="0"/>
              <a:t>In a </a:t>
            </a:r>
            <a:r>
              <a:rPr lang="en-US" i="1" dirty="0"/>
              <a:t>cache miss</a:t>
            </a:r>
            <a:r>
              <a:rPr lang="en-US" dirty="0"/>
              <a:t>, data is retrieved from memory and inserted to the cache</a:t>
            </a:r>
          </a:p>
        </p:txBody>
      </p:sp>
      <p:sp>
        <p:nvSpPr>
          <p:cNvPr id="8" name="TextBox 7"/>
          <p:cNvSpPr txBox="1"/>
          <p:nvPr/>
        </p:nvSpPr>
        <p:spPr>
          <a:xfrm>
            <a:off x="6853852" y="2094492"/>
            <a:ext cx="1101346" cy="369332"/>
          </a:xfrm>
          <a:prstGeom prst="rect">
            <a:avLst/>
          </a:prstGeom>
          <a:noFill/>
        </p:spPr>
        <p:txBody>
          <a:bodyPr wrap="none" rtlCol="0">
            <a:spAutoFit/>
          </a:bodyPr>
          <a:lstStyle/>
          <a:p>
            <a:pPr algn="r"/>
            <a:r>
              <a:rPr lang="en-US" dirty="0"/>
              <a:t>Processor</a:t>
            </a:r>
          </a:p>
        </p:txBody>
      </p:sp>
      <p:sp>
        <p:nvSpPr>
          <p:cNvPr id="4" name="Rectangle 3"/>
          <p:cNvSpPr/>
          <p:nvPr/>
        </p:nvSpPr>
        <p:spPr>
          <a:xfrm>
            <a:off x="5335690" y="5827550"/>
            <a:ext cx="3634631"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701264" y="6160548"/>
            <a:ext cx="987958" cy="369332"/>
          </a:xfrm>
          <a:prstGeom prst="rect">
            <a:avLst/>
          </a:prstGeom>
          <a:noFill/>
        </p:spPr>
        <p:txBody>
          <a:bodyPr wrap="none" rtlCol="0">
            <a:spAutoFit/>
          </a:bodyPr>
          <a:lstStyle/>
          <a:p>
            <a:r>
              <a:rPr lang="en-US" dirty="0"/>
              <a:t>Memory</a:t>
            </a:r>
          </a:p>
        </p:txBody>
      </p:sp>
      <p:sp>
        <p:nvSpPr>
          <p:cNvPr id="14" name="Rectangle 13"/>
          <p:cNvSpPr/>
          <p:nvPr/>
        </p:nvSpPr>
        <p:spPr>
          <a:xfrm>
            <a:off x="6543513" y="3667887"/>
            <a:ext cx="2002559"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153006" y="3667887"/>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153006" y="3667887"/>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827434" y="3951597"/>
            <a:ext cx="752054" cy="369332"/>
          </a:xfrm>
          <a:prstGeom prst="rect">
            <a:avLst/>
          </a:prstGeom>
          <a:noFill/>
        </p:spPr>
        <p:txBody>
          <a:bodyPr wrap="none" rtlCol="0">
            <a:spAutoFit/>
          </a:bodyPr>
          <a:lstStyle/>
          <a:p>
            <a:r>
              <a:rPr lang="en-US" dirty="0"/>
              <a:t>Cache</a:t>
            </a:r>
          </a:p>
        </p:txBody>
      </p:sp>
      <p:sp>
        <p:nvSpPr>
          <p:cNvPr id="3" name="Slide Number Placeholder 2"/>
          <p:cNvSpPr>
            <a:spLocks noGrp="1"/>
          </p:cNvSpPr>
          <p:nvPr>
            <p:ph type="sldNum" sz="quarter" idx="12"/>
          </p:nvPr>
        </p:nvSpPr>
        <p:spPr/>
        <p:txBody>
          <a:bodyPr/>
          <a:lstStyle/>
          <a:p>
            <a:fld id="{8DD86EB0-85D6-C64A-9CD6-2DB7C42F884D}" type="slidenum">
              <a:rPr lang="en-US" smtClean="0"/>
              <a:t>16</a:t>
            </a:fld>
            <a:endParaRPr lang="en-US"/>
          </a:p>
        </p:txBody>
      </p:sp>
      <p:sp>
        <p:nvSpPr>
          <p:cNvPr id="6" name="Rectangle 5"/>
          <p:cNvSpPr/>
          <p:nvPr/>
        </p:nvSpPr>
        <p:spPr>
          <a:xfrm>
            <a:off x="6309991" y="5827550"/>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309991" y="5827550"/>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309991" y="5827550"/>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309991" y="5827550"/>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0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68357E-7 -2.87237E-7 L 0.10837 -0.448 " pathEditMode="relative" rAng="0" ptsTypes="AA">
                                      <p:cBhvr>
                                        <p:cTn id="6" dur="3000" fill="hold"/>
                                        <p:tgtEl>
                                          <p:spTgt spid="11"/>
                                        </p:tgtEl>
                                        <p:attrNameLst>
                                          <p:attrName>ppt_x</p:attrName>
                                          <p:attrName>ppt_y</p:attrName>
                                        </p:attrNameLst>
                                      </p:cBhvr>
                                      <p:rCtr x="5419" y="-22400"/>
                                    </p:animMotion>
                                  </p:childTnLst>
                                </p:cTn>
                              </p:par>
                            </p:childTnLst>
                          </p:cTn>
                        </p:par>
                        <p:par>
                          <p:cTn id="7" fill="hold">
                            <p:stCondLst>
                              <p:cond delay="3000"/>
                            </p:stCondLst>
                            <p:childTnLst>
                              <p:par>
                                <p:cTn id="8" presetID="1" presetClass="exit" presetSubtype="0" fill="hold" grpId="1" nodeType="afterEffect">
                                  <p:stCondLst>
                                    <p:cond delay="0"/>
                                  </p:stCondLst>
                                  <p:childTnLst>
                                    <p:set>
                                      <p:cBhvr>
                                        <p:cTn id="9" dur="1" fill="hold">
                                          <p:stCondLst>
                                            <p:cond delay="0"/>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8.68357E-7 0.00023 L 0.10855 -0.448 " pathEditMode="relative" ptsTypes="AA">
                                      <p:cBhvr>
                                        <p:cTn id="13" dur="3000" fill="hold"/>
                                        <p:tgtEl>
                                          <p:spTgt spid="6"/>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xit" presetSubtype="0" fill="hold" grpId="1" nodeType="after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0"/>
                            </p:stCondLst>
                            <p:childTnLst>
                              <p:par>
                                <p:cTn id="38" presetID="0" presetClass="path" presetSubtype="0" accel="50000" decel="50000" fill="hold" grpId="0" nodeType="afterEffect">
                                  <p:stCondLst>
                                    <p:cond delay="0"/>
                                  </p:stCondLst>
                                  <p:childTnLst>
                                    <p:animMotion origin="layout" path="M -2.89387E-6 -3.4845E-6 L 0.09068 -0.31605 " pathEditMode="relative" rAng="0" ptsTypes="AA">
                                      <p:cBhvr>
                                        <p:cTn id="39" dur="3000" fill="hold"/>
                                        <p:tgtEl>
                                          <p:spTgt spid="15"/>
                                        </p:tgtEl>
                                        <p:attrNameLst>
                                          <p:attrName>ppt_x</p:attrName>
                                          <p:attrName>ppt_y</p:attrName>
                                        </p:attrNameLst>
                                      </p:cBhvr>
                                      <p:rCtr x="4534" y="-15803"/>
                                    </p:animMotion>
                                  </p:childTnLst>
                                </p:cTn>
                              </p:par>
                            </p:childTnLst>
                          </p:cTn>
                        </p:par>
                        <p:par>
                          <p:cTn id="40" fill="hold">
                            <p:stCondLst>
                              <p:cond delay="3000"/>
                            </p:stCondLst>
                            <p:childTnLst>
                              <p:par>
                                <p:cTn id="41" presetID="1" presetClass="entr" presetSubtype="0" fill="hold" grpId="2" nodeType="after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3000"/>
                            </p:stCondLst>
                            <p:childTnLst>
                              <p:par>
                                <p:cTn id="44" presetID="0" presetClass="path" presetSubtype="0" accel="50000" decel="50000" fill="hold" grpId="0" nodeType="afterEffect">
                                  <p:stCondLst>
                                    <p:cond delay="0"/>
                                  </p:stCondLst>
                                  <p:childTnLst>
                                    <p:animMotion origin="layout" path="M -0.00261 -0.00185 L 0.01285 -0.13443 " pathEditMode="relative" rAng="0" ptsTypes="AA">
                                      <p:cBhvr>
                                        <p:cTn id="45" dur="500" fill="hold"/>
                                        <p:tgtEl>
                                          <p:spTgt spid="16"/>
                                        </p:tgtEl>
                                        <p:attrNameLst>
                                          <p:attrName>ppt_x</p:attrName>
                                          <p:attrName>ppt_y</p:attrName>
                                        </p:attrNameLst>
                                      </p:cBhvr>
                                      <p:rCtr x="764" y="-6640"/>
                                    </p:animMotion>
                                  </p:childTnLst>
                                </p:cTn>
                              </p:par>
                            </p:childTnLst>
                          </p:cTn>
                        </p:par>
                        <p:par>
                          <p:cTn id="46" fill="hold">
                            <p:stCondLst>
                              <p:cond delay="3500"/>
                            </p:stCondLst>
                            <p:childTnLst>
                              <p:par>
                                <p:cTn id="47" presetID="1" presetClass="exit" presetSubtype="0" fill="hold" grpId="1" nodeType="after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2"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00261 -0.00185 L 0.01285 -0.13443 " pathEditMode="relative" rAng="0" ptsTypes="AA">
                                      <p:cBhvr>
                                        <p:cTn id="55" dur="500" fill="hold"/>
                                        <p:tgtEl>
                                          <p:spTgt spid="20"/>
                                        </p:tgtEl>
                                        <p:attrNameLst>
                                          <p:attrName>ppt_x</p:attrName>
                                          <p:attrName>ppt_y</p:attrName>
                                        </p:attrNameLst>
                                      </p:cBhvr>
                                      <p:rCtr x="764" y="-6640"/>
                                    </p:animMotion>
                                  </p:childTnLst>
                                </p:cTn>
                              </p:par>
                            </p:childTnLst>
                          </p:cTn>
                        </p:par>
                        <p:par>
                          <p:cTn id="56" fill="hold">
                            <p:stCondLst>
                              <p:cond delay="500"/>
                            </p:stCondLst>
                            <p:childTnLst>
                              <p:par>
                                <p:cTn id="57" presetID="1" presetClass="exit" presetSubtype="0" fill="hold" grpId="1" nodeType="afterEffect">
                                  <p:stCondLst>
                                    <p:cond delay="0"/>
                                  </p:stCondLst>
                                  <p:childTnLst>
                                    <p:set>
                                      <p:cBhvr>
                                        <p:cTn id="5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p:bldP spid="16" grpId="0" animBg="1"/>
      <p:bldP spid="16" grpId="1" animBg="1"/>
      <p:bldP spid="16" grpId="2" animBg="1"/>
      <p:bldP spid="20" grpId="0" animBg="1"/>
      <p:bldP spid="20" grpId="1" animBg="1"/>
      <p:bldP spid="20" grpId="2" animBg="1"/>
      <p:bldP spid="21" grpId="0"/>
      <p:bldP spid="6" grpId="0" animBg="1"/>
      <p:bldP spid="6" grpId="1" animBg="1"/>
      <p:bldP spid="11" grpId="0" animBg="1"/>
      <p:bldP spid="11" grpId="1" animBg="1"/>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Associative Caches</a:t>
            </a:r>
          </a:p>
        </p:txBody>
      </p:sp>
      <p:sp>
        <p:nvSpPr>
          <p:cNvPr id="13" name="Content Placeholder 12"/>
          <p:cNvSpPr>
            <a:spLocks noGrp="1"/>
          </p:cNvSpPr>
          <p:nvPr>
            <p:ph idx="1"/>
          </p:nvPr>
        </p:nvSpPr>
        <p:spPr>
          <a:xfrm>
            <a:off x="170994" y="1785503"/>
            <a:ext cx="4865542" cy="4525963"/>
          </a:xfrm>
        </p:spPr>
        <p:txBody>
          <a:bodyPr>
            <a:normAutofit fontScale="92500" lnSpcReduction="10000"/>
          </a:bodyPr>
          <a:lstStyle/>
          <a:p>
            <a:r>
              <a:rPr lang="en-US" dirty="0"/>
              <a:t>Memory lines map to </a:t>
            </a:r>
            <a:r>
              <a:rPr lang="en-US" i="1" dirty="0">
                <a:solidFill>
                  <a:srgbClr val="FF0000"/>
                </a:solidFill>
              </a:rPr>
              <a:t>cache sets</a:t>
            </a:r>
            <a:r>
              <a:rPr lang="en-US" dirty="0">
                <a:solidFill>
                  <a:srgbClr val="FF0000"/>
                </a:solidFill>
              </a:rPr>
              <a:t>.</a:t>
            </a:r>
            <a:r>
              <a:rPr lang="en-US" dirty="0"/>
              <a:t> Multiple lines map to the same set.</a:t>
            </a:r>
          </a:p>
          <a:p>
            <a:r>
              <a:rPr lang="en-US" dirty="0"/>
              <a:t>Sets consist of </a:t>
            </a:r>
            <a:r>
              <a:rPr lang="en-US" i="1" dirty="0">
                <a:solidFill>
                  <a:srgbClr val="FF0000"/>
                </a:solidFill>
              </a:rPr>
              <a:t>ways</a:t>
            </a:r>
            <a:r>
              <a:rPr lang="en-US" dirty="0">
                <a:solidFill>
                  <a:srgbClr val="FF0000"/>
                </a:solidFill>
              </a:rPr>
              <a:t>.</a:t>
            </a:r>
            <a:r>
              <a:rPr lang="en-US" dirty="0"/>
              <a:t> A memory line can be stored in </a:t>
            </a:r>
            <a:r>
              <a:rPr lang="en-US" b="1" dirty="0"/>
              <a:t>any</a:t>
            </a:r>
            <a:r>
              <a:rPr lang="en-US" dirty="0"/>
              <a:t> of the ways of the set it maps to.</a:t>
            </a:r>
          </a:p>
          <a:p>
            <a:r>
              <a:rPr lang="en-US" dirty="0"/>
              <a:t>When a cache miss occurs, one of the lines in the set is </a:t>
            </a:r>
            <a:r>
              <a:rPr lang="en-US" i="1" dirty="0"/>
              <a:t>evicted</a:t>
            </a:r>
            <a:r>
              <a:rPr lang="en-US" dirty="0"/>
              <a:t>.</a:t>
            </a:r>
          </a:p>
        </p:txBody>
      </p:sp>
      <p:sp>
        <p:nvSpPr>
          <p:cNvPr id="4" name="Rectangle 3"/>
          <p:cNvSpPr/>
          <p:nvPr/>
        </p:nvSpPr>
        <p:spPr>
          <a:xfrm>
            <a:off x="5335690" y="5827550"/>
            <a:ext cx="3634631"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701264" y="6160548"/>
            <a:ext cx="987958" cy="369332"/>
          </a:xfrm>
          <a:prstGeom prst="rect">
            <a:avLst/>
          </a:prstGeom>
          <a:noFill/>
        </p:spPr>
        <p:txBody>
          <a:bodyPr wrap="none" rtlCol="0">
            <a:spAutoFit/>
          </a:bodyPr>
          <a:lstStyle/>
          <a:p>
            <a:r>
              <a:rPr lang="en-US" dirty="0"/>
              <a:t>Memory</a:t>
            </a:r>
          </a:p>
        </p:txBody>
      </p:sp>
      <p:sp>
        <p:nvSpPr>
          <p:cNvPr id="14" name="Rectangle 13"/>
          <p:cNvSpPr/>
          <p:nvPr/>
        </p:nvSpPr>
        <p:spPr>
          <a:xfrm>
            <a:off x="6701264" y="3667887"/>
            <a:ext cx="1477536"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DD86EB0-85D6-C64A-9CD6-2DB7C42F884D}" type="slidenum">
              <a:rPr lang="en-US" smtClean="0"/>
              <a:t>17</a:t>
            </a:fld>
            <a:endParaRPr lang="en-US"/>
          </a:p>
        </p:txBody>
      </p:sp>
      <p:sp>
        <p:nvSpPr>
          <p:cNvPr id="6" name="Rectangle 5"/>
          <p:cNvSpPr/>
          <p:nvPr/>
        </p:nvSpPr>
        <p:spPr>
          <a:xfrm>
            <a:off x="6309991" y="5827550"/>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048343" y="2503199"/>
            <a:ext cx="783379" cy="6552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7274610" y="5823752"/>
            <a:ext cx="243209" cy="283710"/>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336279" y="5816156"/>
            <a:ext cx="243209" cy="2837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01264" y="3951597"/>
            <a:ext cx="1477536"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p:cNvCxnSpPr/>
          <p:nvPr/>
        </p:nvCxnSpPr>
        <p:spPr>
          <a:xfrm flipV="1">
            <a:off x="6397684" y="4306186"/>
            <a:ext cx="876926" cy="1509970"/>
          </a:xfrm>
          <a:prstGeom prst="line">
            <a:avLst/>
          </a:prstGeom>
          <a:ln w="19050">
            <a:prstDash val="sysDash"/>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8" idx="0"/>
          </p:cNvCxnSpPr>
          <p:nvPr/>
        </p:nvCxnSpPr>
        <p:spPr>
          <a:xfrm flipH="1" flipV="1">
            <a:off x="7330558" y="4306186"/>
            <a:ext cx="65657" cy="1517566"/>
          </a:xfrm>
          <a:prstGeom prst="line">
            <a:avLst/>
          </a:prstGeom>
          <a:ln w="19050">
            <a:prstDash val="sysDash"/>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9" idx="0"/>
          </p:cNvCxnSpPr>
          <p:nvPr/>
        </p:nvCxnSpPr>
        <p:spPr>
          <a:xfrm flipH="1" flipV="1">
            <a:off x="7396215" y="4306186"/>
            <a:ext cx="1061669" cy="1509970"/>
          </a:xfrm>
          <a:prstGeom prst="line">
            <a:avLst/>
          </a:prstGeom>
          <a:ln w="19050">
            <a:prstDash val="sysDash"/>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5705562" y="3048743"/>
            <a:ext cx="2473238" cy="1186564"/>
            <a:chOff x="5705562" y="3048743"/>
            <a:chExt cx="2473238" cy="1186564"/>
          </a:xfrm>
        </p:grpSpPr>
        <p:sp>
          <p:nvSpPr>
            <p:cNvPr id="20" name="Left Brace 19"/>
            <p:cNvSpPr/>
            <p:nvPr/>
          </p:nvSpPr>
          <p:spPr>
            <a:xfrm rot="10800000" flipH="1" flipV="1">
              <a:off x="6397684" y="3667887"/>
              <a:ext cx="295297" cy="567420"/>
            </a:xfrm>
            <a:prstGeom prst="leftBrace">
              <a:avLst>
                <a:gd name="adj1" fmla="val 42739"/>
                <a:gd name="adj2" fmla="val 50000"/>
              </a:avLst>
            </a:prstGeom>
            <a:ln>
              <a:solidFill>
                <a:srgbClr val="FF0000"/>
              </a:solidFill>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5705562" y="3751542"/>
              <a:ext cx="752104" cy="400110"/>
            </a:xfrm>
            <a:prstGeom prst="rect">
              <a:avLst/>
            </a:prstGeom>
            <a:noFill/>
          </p:spPr>
          <p:txBody>
            <a:bodyPr wrap="none" rtlCol="0">
              <a:spAutoFit/>
            </a:bodyPr>
            <a:lstStyle/>
            <a:p>
              <a:pPr algn="ctr"/>
              <a:r>
                <a:rPr lang="en-US" sz="2000" dirty="0">
                  <a:solidFill>
                    <a:srgbClr val="FF0000"/>
                  </a:solidFill>
                </a:rPr>
                <a:t>Ways</a:t>
              </a:r>
            </a:p>
          </p:txBody>
        </p:sp>
        <p:sp>
          <p:nvSpPr>
            <p:cNvPr id="26" name="Left Brace 25"/>
            <p:cNvSpPr/>
            <p:nvPr/>
          </p:nvSpPr>
          <p:spPr>
            <a:xfrm rot="5400000" flipV="1">
              <a:off x="7292384" y="2781472"/>
              <a:ext cx="295297" cy="1477535"/>
            </a:xfrm>
            <a:prstGeom prst="leftBrace">
              <a:avLst>
                <a:gd name="adj1" fmla="val 42739"/>
                <a:gd name="adj2" fmla="val 50000"/>
              </a:avLst>
            </a:prstGeom>
            <a:ln>
              <a:solidFill>
                <a:srgbClr val="FF0000"/>
              </a:solidFill>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7128386" y="3048743"/>
              <a:ext cx="616350" cy="400110"/>
            </a:xfrm>
            <a:prstGeom prst="rect">
              <a:avLst/>
            </a:prstGeom>
            <a:noFill/>
          </p:spPr>
          <p:txBody>
            <a:bodyPr wrap="none" rtlCol="0">
              <a:spAutoFit/>
            </a:bodyPr>
            <a:lstStyle/>
            <a:p>
              <a:pPr algn="ctr"/>
              <a:r>
                <a:rPr lang="en-US" sz="2000" dirty="0">
                  <a:solidFill>
                    <a:srgbClr val="FF0000"/>
                  </a:solidFill>
                </a:rPr>
                <a:t>Sets</a:t>
              </a:r>
            </a:p>
          </p:txBody>
        </p:sp>
      </p:grpSp>
      <p:grpSp>
        <p:nvGrpSpPr>
          <p:cNvPr id="10" name="Group 9"/>
          <p:cNvGrpSpPr/>
          <p:nvPr/>
        </p:nvGrpSpPr>
        <p:grpSpPr>
          <a:xfrm>
            <a:off x="6951013" y="3667888"/>
            <a:ext cx="965267" cy="567419"/>
            <a:chOff x="6951013" y="3667888"/>
            <a:chExt cx="965267" cy="567419"/>
          </a:xfrm>
        </p:grpSpPr>
        <p:cxnSp>
          <p:nvCxnSpPr>
            <p:cNvPr id="8" name="Straight Connector 7"/>
            <p:cNvCxnSpPr/>
            <p:nvPr/>
          </p:nvCxnSpPr>
          <p:spPr>
            <a:xfrm>
              <a:off x="6951013"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192330"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3647"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674964"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6280"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p:cNvSpPr/>
          <p:nvPr/>
        </p:nvSpPr>
        <p:spPr>
          <a:xfrm>
            <a:off x="6309991" y="5816156"/>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190438" y="3667888"/>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290455" y="5816156"/>
            <a:ext cx="243209" cy="283710"/>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7208953" y="3951597"/>
            <a:ext cx="243209" cy="283710"/>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7208953" y="3951597"/>
            <a:ext cx="243209" cy="283710"/>
          </a:xfrm>
          <a:prstGeom prst="rect">
            <a:avLst/>
          </a:prstGeom>
          <a:solidFill>
            <a:schemeClr val="accent3">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7190438" y="3667887"/>
            <a:ext cx="24320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8332930" y="5827550"/>
            <a:ext cx="243209" cy="2837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190438" y="3667887"/>
            <a:ext cx="243209" cy="2837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5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0" presetClass="path" presetSubtype="0" accel="50000" decel="50000" fill="hold" grpId="1" nodeType="withEffect">
                                  <p:stCondLst>
                                    <p:cond delay="0"/>
                                  </p:stCondLst>
                                  <p:childTnLst>
                                    <p:animMotion origin="layout" path="M 4.89665E-6 2.01296E-6 L 0.09675 -0.31375 " pathEditMode="relative" rAng="0" ptsTypes="AA">
                                      <p:cBhvr>
                                        <p:cTn id="26" dur="3000" fill="hold"/>
                                        <p:tgtEl>
                                          <p:spTgt spid="39"/>
                                        </p:tgtEl>
                                        <p:attrNameLst>
                                          <p:attrName>ppt_x</p:attrName>
                                          <p:attrName>ppt_y</p:attrName>
                                        </p:attrNameLst>
                                      </p:cBhvr>
                                      <p:rCtr x="4829" y="-15687"/>
                                    </p:animMotion>
                                  </p:childTnLst>
                                </p:cTn>
                              </p:par>
                            </p:childTnLst>
                          </p:cTn>
                        </p:par>
                        <p:par>
                          <p:cTn id="27" fill="hold">
                            <p:stCondLst>
                              <p:cond delay="3000"/>
                            </p:stCondLst>
                            <p:childTnLst>
                              <p:par>
                                <p:cTn id="28" presetID="1"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0" presetClass="path" presetSubtype="0" accel="50000" decel="50000" fill="hold" grpId="1" nodeType="withEffect">
                                  <p:stCondLst>
                                    <p:cond delay="0"/>
                                  </p:stCondLst>
                                  <p:childTnLst>
                                    <p:animMotion origin="layout" path="M 0.00035 -0.00046 L 0.02206 -0.13813 " pathEditMode="relative" rAng="0" ptsTypes="AA">
                                      <p:cBhvr>
                                        <p:cTn id="31" dur="500" fill="hold"/>
                                        <p:tgtEl>
                                          <p:spTgt spid="40"/>
                                        </p:tgtEl>
                                        <p:attrNameLst>
                                          <p:attrName>ppt_x</p:attrName>
                                          <p:attrName>ppt_y</p:attrName>
                                        </p:attrNameLst>
                                      </p:cBhvr>
                                      <p:rCtr x="1077" y="-6895"/>
                                    </p:animMotion>
                                  </p:childTnLst>
                                </p:cTn>
                              </p:par>
                            </p:childTnLst>
                          </p:cTn>
                        </p:par>
                        <p:par>
                          <p:cTn id="32" fill="hold">
                            <p:stCondLst>
                              <p:cond delay="3500"/>
                            </p:stCondLst>
                            <p:childTnLst>
                              <p:par>
                                <p:cTn id="33" presetID="1" presetClass="exit" presetSubtype="0" fill="hold" grpId="2" nodeType="after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2.77778E-7 2.22222E-6 L -0.01076 -0.27454 " pathEditMode="relative" rAng="0" ptsTypes="AA">
                                      <p:cBhvr>
                                        <p:cTn id="40" dur="3000" fill="hold"/>
                                        <p:tgtEl>
                                          <p:spTgt spid="41"/>
                                        </p:tgtEl>
                                        <p:attrNameLst>
                                          <p:attrName>ppt_x</p:attrName>
                                          <p:attrName>ppt_y</p:attrName>
                                        </p:attrNameLst>
                                      </p:cBhvr>
                                      <p:rCtr x="-538" y="-13727"/>
                                    </p:animMotion>
                                  </p:childTnLst>
                                </p:cTn>
                              </p:par>
                            </p:childTnLst>
                          </p:cTn>
                        </p:par>
                        <p:par>
                          <p:cTn id="41" fill="hold">
                            <p:stCondLst>
                              <p:cond delay="3000"/>
                            </p:stCondLst>
                            <p:childTnLst>
                              <p:par>
                                <p:cTn id="42" presetID="1" presetClass="entr" presetSubtype="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childTnLst>
                                </p:cTn>
                              </p:par>
                              <p:par>
                                <p:cTn id="44" presetID="0" presetClass="path" presetSubtype="0" accel="50000" decel="50000" fill="hold" grpId="1" nodeType="withEffect">
                                  <p:stCondLst>
                                    <p:cond delay="0"/>
                                  </p:stCondLst>
                                  <p:childTnLst>
                                    <p:animMotion origin="layout" path="M -0.00174 0.00394 L 0.01094 -0.13766 " pathEditMode="relative" rAng="0" ptsTypes="AA">
                                      <p:cBhvr>
                                        <p:cTn id="45" dur="500" fill="hold"/>
                                        <p:tgtEl>
                                          <p:spTgt spid="42"/>
                                        </p:tgtEl>
                                        <p:attrNameLst>
                                          <p:attrName>ppt_x</p:attrName>
                                          <p:attrName>ppt_y</p:attrName>
                                        </p:attrNameLst>
                                      </p:cBhvr>
                                      <p:rCtr x="625" y="-7080"/>
                                    </p:animMotion>
                                  </p:childTnLst>
                                </p:cTn>
                              </p:par>
                            </p:childTnLst>
                          </p:cTn>
                        </p:par>
                        <p:par>
                          <p:cTn id="46" fill="hold">
                            <p:stCondLst>
                              <p:cond delay="3500"/>
                            </p:stCondLst>
                            <p:childTnLst>
                              <p:par>
                                <p:cTn id="47" presetID="1" presetClass="exit" presetSubtype="0" fill="hold" grpId="2" nodeType="afterEffect">
                                  <p:stCondLst>
                                    <p:cond delay="0"/>
                                  </p:stCondLst>
                                  <p:childTnLst>
                                    <p:set>
                                      <p:cBhvr>
                                        <p:cTn id="48" dur="1" fill="hold">
                                          <p:stCondLst>
                                            <p:cond delay="0"/>
                                          </p:stCondLst>
                                        </p:cTn>
                                        <p:tgtEl>
                                          <p:spTgt spid="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0" presetClass="path" presetSubtype="0" accel="50000" decel="50000" fill="hold" grpId="1" nodeType="withEffect">
                                  <p:stCondLst>
                                    <p:cond delay="0"/>
                                  </p:stCondLst>
                                  <p:childTnLst>
                                    <p:animMotion origin="layout" path="M 3.61111E-6 -7.40741E-7 L 0.01267 -0.13171 " pathEditMode="relative" rAng="0" ptsTypes="AA">
                                      <p:cBhvr>
                                        <p:cTn id="54" dur="500" fill="hold"/>
                                        <p:tgtEl>
                                          <p:spTgt spid="43"/>
                                        </p:tgtEl>
                                        <p:attrNameLst>
                                          <p:attrName>ppt_x</p:attrName>
                                          <p:attrName>ppt_y</p:attrName>
                                        </p:attrNameLst>
                                      </p:cBhvr>
                                      <p:rCtr x="625" y="-6597"/>
                                    </p:animMotion>
                                  </p:childTnLst>
                                </p:cTn>
                              </p:par>
                            </p:childTnLst>
                          </p:cTn>
                        </p:par>
                        <p:par>
                          <p:cTn id="55" fill="hold">
                            <p:stCondLst>
                              <p:cond delay="500"/>
                            </p:stCondLst>
                            <p:childTnLst>
                              <p:par>
                                <p:cTn id="56" presetID="1" presetClass="exit" presetSubtype="0" fill="hold" grpId="2" nodeType="afterEffect">
                                  <p:stCondLst>
                                    <p:cond delay="0"/>
                                  </p:stCondLst>
                                  <p:childTnLst>
                                    <p:set>
                                      <p:cBhvr>
                                        <p:cTn id="57" dur="1" fill="hold">
                                          <p:stCondLst>
                                            <p:cond delay="0"/>
                                          </p:stCondLst>
                                        </p:cTn>
                                        <p:tgtEl>
                                          <p:spTgt spid="43"/>
                                        </p:tgtEl>
                                        <p:attrNameLst>
                                          <p:attrName>style.visibility</p:attrName>
                                        </p:attrNameLst>
                                      </p:cBhvr>
                                      <p:to>
                                        <p:strVal val="hidden"/>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0" presetClass="path" presetSubtype="0" accel="50000" decel="50000" fill="hold" grpId="1" nodeType="withEffect">
                                  <p:stCondLst>
                                    <p:cond delay="0"/>
                                  </p:stCondLst>
                                  <p:childTnLst>
                                    <p:animMotion origin="layout" path="M 0.00035 -0.00046 L 0.02206 -0.13813 " pathEditMode="relative" rAng="0" ptsTypes="AA">
                                      <p:cBhvr>
                                        <p:cTn id="62" dur="500" fill="hold"/>
                                        <p:tgtEl>
                                          <p:spTgt spid="44"/>
                                        </p:tgtEl>
                                        <p:attrNameLst>
                                          <p:attrName>ppt_x</p:attrName>
                                          <p:attrName>ppt_y</p:attrName>
                                        </p:attrNameLst>
                                      </p:cBhvr>
                                      <p:rCtr x="1077" y="-6895"/>
                                    </p:animMotion>
                                  </p:childTnLst>
                                </p:cTn>
                              </p:par>
                            </p:childTnLst>
                          </p:cTn>
                        </p:par>
                        <p:par>
                          <p:cTn id="63" fill="hold">
                            <p:stCondLst>
                              <p:cond delay="1000"/>
                            </p:stCondLst>
                            <p:childTnLst>
                              <p:par>
                                <p:cTn id="64" presetID="1" presetClass="exit" presetSubtype="0" fill="hold" grpId="2" nodeType="afterEffect">
                                  <p:stCondLst>
                                    <p:cond delay="0"/>
                                  </p:stCondLst>
                                  <p:childTnLst>
                                    <p:set>
                                      <p:cBhvr>
                                        <p:cTn id="65" dur="1" fill="hold">
                                          <p:stCondLst>
                                            <p:cond delay="0"/>
                                          </p:stCondLst>
                                        </p:cTn>
                                        <p:tgtEl>
                                          <p:spTgt spid="4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par>
                                <p:cTn id="70" presetID="0" presetClass="path" presetSubtype="0" accel="50000" decel="50000" fill="hold" grpId="1" nodeType="withEffect">
                                  <p:stCondLst>
                                    <p:cond delay="0"/>
                                  </p:stCondLst>
                                  <p:childTnLst>
                                    <p:animMotion origin="layout" path="M -0.00017 -3.7037E-7 L -0.12448 -0.31551 " pathEditMode="relative" rAng="0" ptsTypes="AA">
                                      <p:cBhvr>
                                        <p:cTn id="71" dur="3000" fill="hold"/>
                                        <p:tgtEl>
                                          <p:spTgt spid="45"/>
                                        </p:tgtEl>
                                        <p:attrNameLst>
                                          <p:attrName>ppt_x</p:attrName>
                                          <p:attrName>ppt_y</p:attrName>
                                        </p:attrNameLst>
                                      </p:cBhvr>
                                      <p:rCtr x="-6215" y="-15787"/>
                                    </p:animMotion>
                                  </p:childTnLst>
                                </p:cTn>
                              </p:par>
                            </p:childTnLst>
                          </p:cTn>
                        </p:par>
                        <p:par>
                          <p:cTn id="72" fill="hold">
                            <p:stCondLst>
                              <p:cond delay="3000"/>
                            </p:stCondLst>
                            <p:childTnLst>
                              <p:par>
                                <p:cTn id="73" presetID="1" presetClass="exit" presetSubtype="0" fill="hold" grpId="2" nodeType="afterEffect">
                                  <p:stCondLst>
                                    <p:cond delay="0"/>
                                  </p:stCondLst>
                                  <p:childTnLst>
                                    <p:set>
                                      <p:cBhvr>
                                        <p:cTn id="74" dur="1" fill="hold">
                                          <p:stCondLst>
                                            <p:cond delay="0"/>
                                          </p:stCondLst>
                                        </p:cTn>
                                        <p:tgtEl>
                                          <p:spTgt spid="39"/>
                                        </p:tgtEl>
                                        <p:attrNameLst>
                                          <p:attrName>style.visibility</p:attrName>
                                        </p:attrNameLst>
                                      </p:cBhvr>
                                      <p:to>
                                        <p:strVal val="hidden"/>
                                      </p:to>
                                    </p:set>
                                  </p:childTnLst>
                                </p:cTn>
                              </p:par>
                            </p:childTnLst>
                          </p:cTn>
                        </p:par>
                        <p:par>
                          <p:cTn id="75" fill="hold">
                            <p:stCondLst>
                              <p:cond delay="3000"/>
                            </p:stCondLst>
                            <p:childTnLst>
                              <p:par>
                                <p:cTn id="76" presetID="1"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0" presetClass="path" presetSubtype="0" accel="50000" decel="50000" fill="hold" grpId="1" nodeType="withEffect">
                                  <p:stCondLst>
                                    <p:cond delay="0"/>
                                  </p:stCondLst>
                                  <p:childTnLst>
                                    <p:animMotion origin="layout" path="M 0.00035 -0.00047 L 0.02275 -0.13866 " pathEditMode="relative" rAng="0" ptsTypes="AA">
                                      <p:cBhvr>
                                        <p:cTn id="79" dur="500" fill="hold"/>
                                        <p:tgtEl>
                                          <p:spTgt spid="47"/>
                                        </p:tgtEl>
                                        <p:attrNameLst>
                                          <p:attrName>ppt_x</p:attrName>
                                          <p:attrName>ppt_y</p:attrName>
                                        </p:attrNameLst>
                                      </p:cBhvr>
                                      <p:rCtr x="1111" y="-6921"/>
                                    </p:animMotion>
                                  </p:childTnLst>
                                </p:cTn>
                              </p:par>
                            </p:childTnLst>
                          </p:cTn>
                        </p:par>
                        <p:par>
                          <p:cTn id="80" fill="hold">
                            <p:stCondLst>
                              <p:cond delay="3500"/>
                            </p:stCondLst>
                            <p:childTnLst>
                              <p:par>
                                <p:cTn id="81" presetID="1" presetClass="exit" presetSubtype="0" fill="hold" grpId="2" nodeType="afterEffect">
                                  <p:stCondLst>
                                    <p:cond delay="0"/>
                                  </p:stCondLst>
                                  <p:childTnLst>
                                    <p:set>
                                      <p:cBhvr>
                                        <p:cTn id="82"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39" grpId="0" animBg="1"/>
      <p:bldP spid="39" grpId="1" animBg="1"/>
      <p:bldP spid="39" grpId="2" animBg="1"/>
      <p:bldP spid="40" grpId="0" animBg="1"/>
      <p:bldP spid="40" grpId="1" animBg="1"/>
      <p:bldP spid="40" grpId="2" animBg="1"/>
      <p:bldP spid="41" grpId="0" animBg="1"/>
      <p:bldP spid="41" grpId="1"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7" grpId="0" animBg="1"/>
      <p:bldP spid="47" grpId="1" animBg="1"/>
      <p:bldP spid="47"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4000" dirty="0"/>
              <a:t>The Prime+Probe Attack [Per05, OST06]</a:t>
            </a:r>
          </a:p>
        </p:txBody>
      </p:sp>
      <p:sp>
        <p:nvSpPr>
          <p:cNvPr id="13" name="Content Placeholder 12"/>
          <p:cNvSpPr>
            <a:spLocks noGrp="1"/>
          </p:cNvSpPr>
          <p:nvPr>
            <p:ph idx="1"/>
          </p:nvPr>
        </p:nvSpPr>
        <p:spPr>
          <a:xfrm>
            <a:off x="170994" y="1785503"/>
            <a:ext cx="4865542" cy="4525963"/>
          </a:xfrm>
        </p:spPr>
        <p:txBody>
          <a:bodyPr>
            <a:normAutofit/>
          </a:bodyPr>
          <a:lstStyle/>
          <a:p>
            <a:r>
              <a:rPr lang="en-US" dirty="0"/>
              <a:t>Allocate a cache-sized memory buffer</a:t>
            </a:r>
          </a:p>
          <a:p>
            <a:r>
              <a:rPr lang="en-US" i="1" dirty="0">
                <a:solidFill>
                  <a:srgbClr val="FF0000"/>
                </a:solidFill>
              </a:rPr>
              <a:t>Prime:</a:t>
            </a:r>
            <a:r>
              <a:rPr lang="en-US" dirty="0"/>
              <a:t> fills the cache with the contents of the buffer</a:t>
            </a:r>
          </a:p>
          <a:p>
            <a:r>
              <a:rPr lang="en-US" i="1" dirty="0">
                <a:solidFill>
                  <a:srgbClr val="FF0000"/>
                </a:solidFill>
              </a:rPr>
              <a:t>Probe:</a:t>
            </a:r>
            <a:r>
              <a:rPr lang="en-US" dirty="0"/>
              <a:t> measure the time to access each cache set</a:t>
            </a:r>
          </a:p>
          <a:p>
            <a:pPr lvl="1"/>
            <a:r>
              <a:rPr lang="en-US" dirty="0"/>
              <a:t>Slow access indicates victim access to the set</a:t>
            </a:r>
            <a:endParaRPr lang="en-US" i="1" dirty="0"/>
          </a:p>
        </p:txBody>
      </p:sp>
      <p:sp>
        <p:nvSpPr>
          <p:cNvPr id="4" name="Rectangle 3"/>
          <p:cNvSpPr/>
          <p:nvPr/>
        </p:nvSpPr>
        <p:spPr>
          <a:xfrm>
            <a:off x="5335690" y="5827550"/>
            <a:ext cx="3634631"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701264" y="6160548"/>
            <a:ext cx="987958" cy="369332"/>
          </a:xfrm>
          <a:prstGeom prst="rect">
            <a:avLst/>
          </a:prstGeom>
          <a:noFill/>
        </p:spPr>
        <p:txBody>
          <a:bodyPr wrap="none" rtlCol="0">
            <a:spAutoFit/>
          </a:bodyPr>
          <a:lstStyle/>
          <a:p>
            <a:r>
              <a:rPr lang="en-US" dirty="0"/>
              <a:t>Memory</a:t>
            </a:r>
          </a:p>
        </p:txBody>
      </p:sp>
      <p:sp>
        <p:nvSpPr>
          <p:cNvPr id="14" name="Rectangle 13"/>
          <p:cNvSpPr/>
          <p:nvPr/>
        </p:nvSpPr>
        <p:spPr>
          <a:xfrm>
            <a:off x="6701264" y="3667887"/>
            <a:ext cx="1477536"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DD86EB0-85D6-C64A-9CD6-2DB7C42F884D}" type="slidenum">
              <a:rPr lang="en-US" smtClean="0"/>
              <a:t>18</a:t>
            </a:fld>
            <a:endParaRPr lang="en-US"/>
          </a:p>
        </p:txBody>
      </p:sp>
      <p:sp>
        <p:nvSpPr>
          <p:cNvPr id="22" name="Rectangle 21"/>
          <p:cNvSpPr/>
          <p:nvPr/>
        </p:nvSpPr>
        <p:spPr>
          <a:xfrm>
            <a:off x="6701264" y="3951597"/>
            <a:ext cx="1477536"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6951013" y="3667888"/>
            <a:ext cx="965267" cy="567419"/>
            <a:chOff x="6951013" y="3667888"/>
            <a:chExt cx="965267" cy="567419"/>
          </a:xfrm>
        </p:grpSpPr>
        <p:cxnSp>
          <p:nvCxnSpPr>
            <p:cNvPr id="8" name="Straight Connector 7"/>
            <p:cNvCxnSpPr/>
            <p:nvPr/>
          </p:nvCxnSpPr>
          <p:spPr>
            <a:xfrm>
              <a:off x="6951013"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192330"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3647"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674964"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6280" y="3667888"/>
              <a:ext cx="0" cy="567419"/>
            </a:xfrm>
            <a:prstGeom prst="line">
              <a:avLst/>
            </a:prstGeom>
            <a:ln w="127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7508197" y="2365901"/>
            <a:ext cx="771987" cy="792532"/>
            <a:chOff x="7508197" y="2365901"/>
            <a:chExt cx="771987" cy="792532"/>
          </a:xfrm>
        </p:grpSpPr>
        <p:sp>
          <p:nvSpPr>
            <p:cNvPr id="17" name="Rectangle 16"/>
            <p:cNvSpPr/>
            <p:nvPr/>
          </p:nvSpPr>
          <p:spPr>
            <a:xfrm>
              <a:off x="7508197" y="2365901"/>
              <a:ext cx="771987" cy="792532"/>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6" name="Picture 45" descr="spy.png"/>
            <p:cNvPicPr>
              <a:picLocks noChangeAspect="1"/>
            </p:cNvPicPr>
            <p:nvPr/>
          </p:nvPicPr>
          <p:blipFill rotWithShape="1">
            <a:blip r:embed="rId3">
              <a:extLst>
                <a:ext uri="{28A0092B-C50C-407E-A947-70E740481C1C}">
                  <a14:useLocalDpi xmlns:a14="http://schemas.microsoft.com/office/drawing/2010/main" val="0"/>
                </a:ext>
              </a:extLst>
            </a:blip>
            <a:srcRect l="-1" r="23305" b="33748"/>
            <a:stretch/>
          </p:blipFill>
          <p:spPr>
            <a:xfrm>
              <a:off x="7612929" y="2365902"/>
              <a:ext cx="562523" cy="761310"/>
            </a:xfrm>
            <a:prstGeom prst="rect">
              <a:avLst/>
            </a:prstGeom>
          </p:spPr>
        </p:pic>
      </p:grpSp>
      <p:grpSp>
        <p:nvGrpSpPr>
          <p:cNvPr id="11" name="Group 10"/>
          <p:cNvGrpSpPr/>
          <p:nvPr/>
        </p:nvGrpSpPr>
        <p:grpSpPr>
          <a:xfrm>
            <a:off x="6553200" y="2365902"/>
            <a:ext cx="771987" cy="792532"/>
            <a:chOff x="6553200" y="2365902"/>
            <a:chExt cx="771987" cy="792532"/>
          </a:xfrm>
        </p:grpSpPr>
        <p:sp>
          <p:nvSpPr>
            <p:cNvPr id="49" name="Rectangle 48"/>
            <p:cNvSpPr/>
            <p:nvPr/>
          </p:nvSpPr>
          <p:spPr>
            <a:xfrm>
              <a:off x="6553200" y="2365902"/>
              <a:ext cx="771987" cy="792532"/>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8" name="Picture 47" descr="out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077" y="2431321"/>
              <a:ext cx="728233" cy="661694"/>
            </a:xfrm>
            <a:prstGeom prst="rect">
              <a:avLst/>
            </a:prstGeom>
          </p:spPr>
        </p:pic>
      </p:grpSp>
      <p:sp>
        <p:nvSpPr>
          <p:cNvPr id="15" name="Rectangle 14"/>
          <p:cNvSpPr/>
          <p:nvPr/>
        </p:nvSpPr>
        <p:spPr>
          <a:xfrm>
            <a:off x="5540875" y="5827550"/>
            <a:ext cx="1762435"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40875"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73638"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806401"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939164"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071927"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204692"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382971"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515734"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648497"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781260"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914023"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7046788" y="5827550"/>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01264" y="366788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946821" y="366788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7192378" y="366788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7437935" y="366788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7683492" y="366788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7929051" y="366788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6697072"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6951011"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7196568"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7442125"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7687682"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7933241"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7923082" y="5827550"/>
            <a:ext cx="249749" cy="2837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7931662" y="5827550"/>
            <a:ext cx="249749" cy="2837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83" descr="thumb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384" y="2739595"/>
            <a:ext cx="799606" cy="799606"/>
          </a:xfrm>
          <a:prstGeom prst="rect">
            <a:avLst/>
          </a:prstGeom>
        </p:spPr>
      </p:pic>
      <p:sp>
        <p:nvSpPr>
          <p:cNvPr id="86" name="Rectangle 85"/>
          <p:cNvSpPr/>
          <p:nvPr/>
        </p:nvSpPr>
        <p:spPr>
          <a:xfrm>
            <a:off x="6704370" y="3678432"/>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701264"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5681526" y="5838095"/>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6946819" y="3678432"/>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6951011" y="3951597"/>
            <a:ext cx="249749" cy="283710"/>
          </a:xfrm>
          <a:prstGeom prst="rect">
            <a:avLst/>
          </a:prstGeom>
          <a:solidFill>
            <a:schemeClr val="accent4">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954119" y="3667887"/>
            <a:ext cx="249749" cy="2837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41AD3B93-5791-4A41-835C-CB6D009F9370}"/>
              </a:ext>
            </a:extLst>
          </p:cNvPr>
          <p:cNvGrpSpPr/>
          <p:nvPr/>
        </p:nvGrpSpPr>
        <p:grpSpPr>
          <a:xfrm>
            <a:off x="6556969" y="2376446"/>
            <a:ext cx="771987" cy="792532"/>
            <a:chOff x="6553200" y="2365902"/>
            <a:chExt cx="771987" cy="792532"/>
          </a:xfrm>
        </p:grpSpPr>
        <p:sp>
          <p:nvSpPr>
            <p:cNvPr id="68" name="Rectangle 67">
              <a:extLst>
                <a:ext uri="{FF2B5EF4-FFF2-40B4-BE49-F238E27FC236}">
                  <a16:creationId xmlns:a16="http://schemas.microsoft.com/office/drawing/2014/main" id="{E62BFF87-33B1-0F4D-A166-FF521EFBC72B}"/>
                </a:ext>
              </a:extLst>
            </p:cNvPr>
            <p:cNvSpPr/>
            <p:nvPr/>
          </p:nvSpPr>
          <p:spPr>
            <a:xfrm>
              <a:off x="6553200" y="2365902"/>
              <a:ext cx="771987" cy="792532"/>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Picture 68" descr="outline.png">
              <a:extLst>
                <a:ext uri="{FF2B5EF4-FFF2-40B4-BE49-F238E27FC236}">
                  <a16:creationId xmlns:a16="http://schemas.microsoft.com/office/drawing/2014/main" id="{A4E3BA45-BCD3-8545-9A9E-376478BDB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077" y="2431321"/>
              <a:ext cx="728233" cy="661694"/>
            </a:xfrm>
            <a:prstGeom prst="rect">
              <a:avLst/>
            </a:prstGeom>
          </p:spPr>
        </p:pic>
      </p:grpSp>
      <p:grpSp>
        <p:nvGrpSpPr>
          <p:cNvPr id="70" name="Group 69">
            <a:extLst>
              <a:ext uri="{FF2B5EF4-FFF2-40B4-BE49-F238E27FC236}">
                <a16:creationId xmlns:a16="http://schemas.microsoft.com/office/drawing/2014/main" id="{AAB3F615-0592-5A45-8A6E-6EB7CB059C25}"/>
              </a:ext>
            </a:extLst>
          </p:cNvPr>
          <p:cNvGrpSpPr/>
          <p:nvPr/>
        </p:nvGrpSpPr>
        <p:grpSpPr>
          <a:xfrm>
            <a:off x="7498870" y="2367133"/>
            <a:ext cx="771987" cy="792532"/>
            <a:chOff x="7508197" y="2365901"/>
            <a:chExt cx="771987" cy="792532"/>
          </a:xfrm>
        </p:grpSpPr>
        <p:sp>
          <p:nvSpPr>
            <p:cNvPr id="71" name="Rectangle 70">
              <a:extLst>
                <a:ext uri="{FF2B5EF4-FFF2-40B4-BE49-F238E27FC236}">
                  <a16:creationId xmlns:a16="http://schemas.microsoft.com/office/drawing/2014/main" id="{2075A585-0CC6-8748-912A-28F18D6010DB}"/>
                </a:ext>
              </a:extLst>
            </p:cNvPr>
            <p:cNvSpPr/>
            <p:nvPr/>
          </p:nvSpPr>
          <p:spPr>
            <a:xfrm>
              <a:off x="7508197" y="2365901"/>
              <a:ext cx="771987" cy="792532"/>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Picture 71" descr="spy.png">
              <a:extLst>
                <a:ext uri="{FF2B5EF4-FFF2-40B4-BE49-F238E27FC236}">
                  <a16:creationId xmlns:a16="http://schemas.microsoft.com/office/drawing/2014/main" id="{E231AFE8-670A-0643-A884-B848080E0E85}"/>
                </a:ext>
              </a:extLst>
            </p:cNvPr>
            <p:cNvPicPr>
              <a:picLocks noChangeAspect="1"/>
            </p:cNvPicPr>
            <p:nvPr/>
          </p:nvPicPr>
          <p:blipFill rotWithShape="1">
            <a:blip r:embed="rId5">
              <a:extLst>
                <a:ext uri="{28A0092B-C50C-407E-A947-70E740481C1C}">
                  <a14:useLocalDpi xmlns:a14="http://schemas.microsoft.com/office/drawing/2010/main" val="0"/>
                </a:ext>
              </a:extLst>
            </a:blip>
            <a:srcRect l="-1" r="23305" b="33748"/>
            <a:stretch/>
          </p:blipFill>
          <p:spPr>
            <a:xfrm>
              <a:off x="7612929" y="2365902"/>
              <a:ext cx="562523" cy="761310"/>
            </a:xfrm>
            <a:prstGeom prst="rect">
              <a:avLst/>
            </a:prstGeom>
          </p:spPr>
        </p:pic>
      </p:grpSp>
      <p:pic>
        <p:nvPicPr>
          <p:cNvPr id="74" name="Picture 73" descr="thumb4.gif">
            <a:extLst>
              <a:ext uri="{FF2B5EF4-FFF2-40B4-BE49-F238E27FC236}">
                <a16:creationId xmlns:a16="http://schemas.microsoft.com/office/drawing/2014/main" id="{08C95756-202B-D541-8022-61B3740B6E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251" y="2854289"/>
            <a:ext cx="799606" cy="799606"/>
          </a:xfrm>
          <a:prstGeom prst="rect">
            <a:avLst/>
          </a:prstGeom>
        </p:spPr>
      </p:pic>
    </p:spTree>
    <p:extLst>
      <p:ext uri="{BB962C8B-B14F-4D97-AF65-F5344CB8AC3E}">
        <p14:creationId xmlns:p14="http://schemas.microsoft.com/office/powerpoint/2010/main" val="66919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0" presetClass="path" presetSubtype="0" accel="50000" decel="50000" fill="hold" grpId="1" nodeType="withEffect">
                                  <p:stCondLst>
                                    <p:cond delay="0"/>
                                  </p:stCondLst>
                                  <p:childTnLst>
                                    <p:animMotion origin="layout" path="M 0 0 L 0.12691 -0.31366 " pathEditMode="relative" ptsTypes="AA">
                                      <p:cBhvr>
                                        <p:cTn id="16" dur="2000" fill="hold"/>
                                        <p:tgtEl>
                                          <p:spTgt spid="16"/>
                                        </p:tgtEl>
                                        <p:attrNameLst>
                                          <p:attrName>ppt_x</p:attrName>
                                          <p:attrName>ppt_y</p:attrName>
                                        </p:attrNameLst>
                                      </p:cBhvr>
                                    </p:animMotion>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0" presetClass="path" presetSubtype="0" accel="50000" decel="50000" fill="hold" grpId="1" nodeType="withEffect">
                                  <p:stCondLst>
                                    <p:cond delay="200"/>
                                  </p:stCondLst>
                                  <p:childTnLst>
                                    <p:animMotion origin="layout" path="M 2.22222E-6 -3.7037E-7 L 0.13802 -0.31366 " pathEditMode="relative" rAng="0" ptsTypes="AA">
                                      <p:cBhvr>
                                        <p:cTn id="20" dur="2000" fill="hold"/>
                                        <p:tgtEl>
                                          <p:spTgt spid="50"/>
                                        </p:tgtEl>
                                        <p:attrNameLst>
                                          <p:attrName>ppt_x</p:attrName>
                                          <p:attrName>ppt_y</p:attrName>
                                        </p:attrNameLst>
                                      </p:cBhvr>
                                      <p:rCtr x="6892" y="-15694"/>
                                    </p:animMotion>
                                  </p:childTnLst>
                                </p:cTn>
                              </p:par>
                              <p:par>
                                <p:cTn id="21" presetID="1" presetClass="entr" presetSubtype="0" fill="hold" grpId="0" nodeType="withEffect">
                                  <p:stCondLst>
                                    <p:cond delay="400"/>
                                  </p:stCondLst>
                                  <p:childTnLst>
                                    <p:set>
                                      <p:cBhvr>
                                        <p:cTn id="22" dur="1" fill="hold">
                                          <p:stCondLst>
                                            <p:cond delay="0"/>
                                          </p:stCondLst>
                                        </p:cTn>
                                        <p:tgtEl>
                                          <p:spTgt spid="51"/>
                                        </p:tgtEl>
                                        <p:attrNameLst>
                                          <p:attrName>style.visibility</p:attrName>
                                        </p:attrNameLst>
                                      </p:cBhvr>
                                      <p:to>
                                        <p:strVal val="visible"/>
                                      </p:to>
                                    </p:set>
                                  </p:childTnLst>
                                </p:cTn>
                              </p:par>
                              <p:par>
                                <p:cTn id="23" presetID="0" presetClass="path" presetSubtype="0" accel="50000" decel="50000" fill="hold" grpId="1" nodeType="withEffect">
                                  <p:stCondLst>
                                    <p:cond delay="400"/>
                                  </p:stCondLst>
                                  <p:childTnLst>
                                    <p:animMotion origin="layout" path="M -1.11111E-6 -3.7037E-7 L 0.15208 -0.31366 " pathEditMode="relative" rAng="0" ptsTypes="AA">
                                      <p:cBhvr>
                                        <p:cTn id="24" dur="2000" fill="hold"/>
                                        <p:tgtEl>
                                          <p:spTgt spid="51"/>
                                        </p:tgtEl>
                                        <p:attrNameLst>
                                          <p:attrName>ppt_x</p:attrName>
                                          <p:attrName>ppt_y</p:attrName>
                                        </p:attrNameLst>
                                      </p:cBhvr>
                                      <p:rCtr x="7604" y="-15694"/>
                                    </p:animMotion>
                                  </p:childTnLst>
                                </p:cTn>
                              </p:par>
                              <p:par>
                                <p:cTn id="25" presetID="1" presetClass="entr" presetSubtype="0" fill="hold" grpId="0" nodeType="withEffect">
                                  <p:stCondLst>
                                    <p:cond delay="600"/>
                                  </p:stCondLst>
                                  <p:childTnLst>
                                    <p:set>
                                      <p:cBhvr>
                                        <p:cTn id="26" dur="1" fill="hold">
                                          <p:stCondLst>
                                            <p:cond delay="0"/>
                                          </p:stCondLst>
                                        </p:cTn>
                                        <p:tgtEl>
                                          <p:spTgt spid="52"/>
                                        </p:tgtEl>
                                        <p:attrNameLst>
                                          <p:attrName>style.visibility</p:attrName>
                                        </p:attrNameLst>
                                      </p:cBhvr>
                                      <p:to>
                                        <p:strVal val="visible"/>
                                      </p:to>
                                    </p:set>
                                  </p:childTnLst>
                                </p:cTn>
                              </p:par>
                              <p:par>
                                <p:cTn id="27" presetID="0" presetClass="path" presetSubtype="0" accel="50000" decel="50000" fill="hold" grpId="1" nodeType="withEffect">
                                  <p:stCondLst>
                                    <p:cond delay="600"/>
                                  </p:stCondLst>
                                  <p:childTnLst>
                                    <p:animMotion origin="layout" path="M -4.44444E-6 -3.7037E-7 L 0.16216 -0.31366 " pathEditMode="relative" rAng="0" ptsTypes="AA">
                                      <p:cBhvr>
                                        <p:cTn id="28" dur="2000" fill="hold"/>
                                        <p:tgtEl>
                                          <p:spTgt spid="52"/>
                                        </p:tgtEl>
                                        <p:attrNameLst>
                                          <p:attrName>ppt_x</p:attrName>
                                          <p:attrName>ppt_y</p:attrName>
                                        </p:attrNameLst>
                                      </p:cBhvr>
                                      <p:rCtr x="8108" y="-15694"/>
                                    </p:animMotion>
                                  </p:childTnLst>
                                </p:cTn>
                              </p:par>
                              <p:par>
                                <p:cTn id="29" presetID="1" presetClass="entr" presetSubtype="0" fill="hold" grpId="0" nodeType="withEffect">
                                  <p:stCondLst>
                                    <p:cond delay="800"/>
                                  </p:stCondLst>
                                  <p:childTnLst>
                                    <p:set>
                                      <p:cBhvr>
                                        <p:cTn id="30" dur="1" fill="hold">
                                          <p:stCondLst>
                                            <p:cond delay="0"/>
                                          </p:stCondLst>
                                        </p:cTn>
                                        <p:tgtEl>
                                          <p:spTgt spid="53"/>
                                        </p:tgtEl>
                                        <p:attrNameLst>
                                          <p:attrName>style.visibility</p:attrName>
                                        </p:attrNameLst>
                                      </p:cBhvr>
                                      <p:to>
                                        <p:strVal val="visible"/>
                                      </p:to>
                                    </p:set>
                                  </p:childTnLst>
                                </p:cTn>
                              </p:par>
                              <p:par>
                                <p:cTn id="31" presetID="0" presetClass="path" presetSubtype="0" accel="50000" decel="50000" fill="hold" grpId="1" nodeType="withEffect">
                                  <p:stCondLst>
                                    <p:cond delay="800"/>
                                  </p:stCondLst>
                                  <p:childTnLst>
                                    <p:animMotion origin="layout" path="M -4.16667E-6 -3.7037E-7 L 0.1757 -0.31366 " pathEditMode="relative" rAng="0" ptsTypes="AA">
                                      <p:cBhvr>
                                        <p:cTn id="32" dur="2000" fill="hold"/>
                                        <p:tgtEl>
                                          <p:spTgt spid="53"/>
                                        </p:tgtEl>
                                        <p:attrNameLst>
                                          <p:attrName>ppt_x</p:attrName>
                                          <p:attrName>ppt_y</p:attrName>
                                        </p:attrNameLst>
                                      </p:cBhvr>
                                      <p:rCtr x="8785" y="-15694"/>
                                    </p:animMotion>
                                  </p:childTnLst>
                                </p:cTn>
                              </p:par>
                              <p:par>
                                <p:cTn id="33" presetID="1" presetClass="entr" presetSubtype="0" fill="hold" grpId="0" nodeType="withEffect">
                                  <p:stCondLst>
                                    <p:cond delay="1000"/>
                                  </p:stCondLst>
                                  <p:childTnLst>
                                    <p:set>
                                      <p:cBhvr>
                                        <p:cTn id="34" dur="1" fill="hold">
                                          <p:stCondLst>
                                            <p:cond delay="0"/>
                                          </p:stCondLst>
                                        </p:cTn>
                                        <p:tgtEl>
                                          <p:spTgt spid="54"/>
                                        </p:tgtEl>
                                        <p:attrNameLst>
                                          <p:attrName>style.visibility</p:attrName>
                                        </p:attrNameLst>
                                      </p:cBhvr>
                                      <p:to>
                                        <p:strVal val="visible"/>
                                      </p:to>
                                    </p:set>
                                  </p:childTnLst>
                                </p:cTn>
                              </p:par>
                              <p:par>
                                <p:cTn id="35" presetID="0" presetClass="path" presetSubtype="0" accel="50000" decel="50000" fill="hold" grpId="1" nodeType="withEffect">
                                  <p:stCondLst>
                                    <p:cond delay="1000"/>
                                  </p:stCondLst>
                                  <p:childTnLst>
                                    <p:animMotion origin="layout" path="M 2.5E-6 -3.7037E-7 L 0.18767 -0.31366 " pathEditMode="relative" rAng="0" ptsTypes="AA">
                                      <p:cBhvr>
                                        <p:cTn id="36" dur="2000" fill="hold"/>
                                        <p:tgtEl>
                                          <p:spTgt spid="54"/>
                                        </p:tgtEl>
                                        <p:attrNameLst>
                                          <p:attrName>ppt_x</p:attrName>
                                          <p:attrName>ppt_y</p:attrName>
                                        </p:attrNameLst>
                                      </p:cBhvr>
                                      <p:rCtr x="9375" y="-15694"/>
                                    </p:animMotion>
                                  </p:childTnLst>
                                </p:cTn>
                              </p:par>
                              <p:par>
                                <p:cTn id="37" presetID="1" presetClass="entr" presetSubtype="0" fill="hold" grpId="0" nodeType="withEffect">
                                  <p:stCondLst>
                                    <p:cond delay="1200"/>
                                  </p:stCondLst>
                                  <p:childTnLst>
                                    <p:set>
                                      <p:cBhvr>
                                        <p:cTn id="38" dur="1" fill="hold">
                                          <p:stCondLst>
                                            <p:cond delay="0"/>
                                          </p:stCondLst>
                                        </p:cTn>
                                        <p:tgtEl>
                                          <p:spTgt spid="55"/>
                                        </p:tgtEl>
                                        <p:attrNameLst>
                                          <p:attrName>style.visibility</p:attrName>
                                        </p:attrNameLst>
                                      </p:cBhvr>
                                      <p:to>
                                        <p:strVal val="visible"/>
                                      </p:to>
                                    </p:set>
                                  </p:childTnLst>
                                </p:cTn>
                              </p:par>
                              <p:par>
                                <p:cTn id="39" presetID="0" presetClass="path" presetSubtype="0" accel="50000" decel="50000" fill="hold" grpId="1" nodeType="withEffect">
                                  <p:stCondLst>
                                    <p:cond delay="1200"/>
                                  </p:stCondLst>
                                  <p:childTnLst>
                                    <p:animMotion origin="layout" path="M -1.94444E-6 -3.7037E-7 L 0.03507 -0.27153 " pathEditMode="relative" rAng="0" ptsTypes="AA">
                                      <p:cBhvr>
                                        <p:cTn id="40" dur="2000" fill="hold"/>
                                        <p:tgtEl>
                                          <p:spTgt spid="55"/>
                                        </p:tgtEl>
                                        <p:attrNameLst>
                                          <p:attrName>ppt_x</p:attrName>
                                          <p:attrName>ppt_y</p:attrName>
                                        </p:attrNameLst>
                                      </p:cBhvr>
                                      <p:rCtr x="1753" y="-13588"/>
                                    </p:animMotion>
                                  </p:childTnLst>
                                </p:cTn>
                              </p:par>
                              <p:par>
                                <p:cTn id="41" presetID="1" presetClass="entr" presetSubtype="0" fill="hold" grpId="0" nodeType="withEffect">
                                  <p:stCondLst>
                                    <p:cond delay="1400"/>
                                  </p:stCondLst>
                                  <p:childTnLst>
                                    <p:set>
                                      <p:cBhvr>
                                        <p:cTn id="42" dur="1" fill="hold">
                                          <p:stCondLst>
                                            <p:cond delay="0"/>
                                          </p:stCondLst>
                                        </p:cTn>
                                        <p:tgtEl>
                                          <p:spTgt spid="56"/>
                                        </p:tgtEl>
                                        <p:attrNameLst>
                                          <p:attrName>style.visibility</p:attrName>
                                        </p:attrNameLst>
                                      </p:cBhvr>
                                      <p:to>
                                        <p:strVal val="visible"/>
                                      </p:to>
                                    </p:set>
                                  </p:childTnLst>
                                </p:cTn>
                              </p:par>
                              <p:par>
                                <p:cTn id="43" presetID="0" presetClass="path" presetSubtype="0" accel="50000" decel="50000" fill="hold" grpId="1" nodeType="withEffect">
                                  <p:stCondLst>
                                    <p:cond delay="1400"/>
                                  </p:stCondLst>
                                  <p:childTnLst>
                                    <p:animMotion origin="layout" path="M 4.72222E-6 -3.7037E-7 L 0.046 -0.27153 " pathEditMode="relative" rAng="0" ptsTypes="AA">
                                      <p:cBhvr>
                                        <p:cTn id="44" dur="2000" fill="hold"/>
                                        <p:tgtEl>
                                          <p:spTgt spid="56"/>
                                        </p:tgtEl>
                                        <p:attrNameLst>
                                          <p:attrName>ppt_x</p:attrName>
                                          <p:attrName>ppt_y</p:attrName>
                                        </p:attrNameLst>
                                      </p:cBhvr>
                                      <p:rCtr x="2292" y="-13588"/>
                                    </p:animMotion>
                                  </p:childTnLst>
                                </p:cTn>
                              </p:par>
                              <p:par>
                                <p:cTn id="45" presetID="1" presetClass="entr" presetSubtype="0" fill="hold" grpId="0" nodeType="withEffect">
                                  <p:stCondLst>
                                    <p:cond delay="1600"/>
                                  </p:stCondLst>
                                  <p:childTnLst>
                                    <p:set>
                                      <p:cBhvr>
                                        <p:cTn id="46" dur="1" fill="hold">
                                          <p:stCondLst>
                                            <p:cond delay="0"/>
                                          </p:stCondLst>
                                        </p:cTn>
                                        <p:tgtEl>
                                          <p:spTgt spid="57"/>
                                        </p:tgtEl>
                                        <p:attrNameLst>
                                          <p:attrName>style.visibility</p:attrName>
                                        </p:attrNameLst>
                                      </p:cBhvr>
                                      <p:to>
                                        <p:strVal val="visible"/>
                                      </p:to>
                                    </p:set>
                                  </p:childTnLst>
                                </p:cTn>
                              </p:par>
                              <p:par>
                                <p:cTn id="47" presetID="0" presetClass="path" presetSubtype="0" accel="50000" decel="50000" fill="hold" grpId="1" nodeType="withEffect">
                                  <p:stCondLst>
                                    <p:cond delay="1600"/>
                                  </p:stCondLst>
                                  <p:childTnLst>
                                    <p:animMotion origin="layout" path="M 5E-6 -3.7037E-7 L 0.06025 -0.27153 " pathEditMode="relative" rAng="0" ptsTypes="AA">
                                      <p:cBhvr>
                                        <p:cTn id="48" dur="2000" fill="hold"/>
                                        <p:tgtEl>
                                          <p:spTgt spid="57"/>
                                        </p:tgtEl>
                                        <p:attrNameLst>
                                          <p:attrName>ppt_x</p:attrName>
                                          <p:attrName>ppt_y</p:attrName>
                                        </p:attrNameLst>
                                      </p:cBhvr>
                                      <p:rCtr x="3003" y="-13588"/>
                                    </p:animMotion>
                                  </p:childTnLst>
                                </p:cTn>
                              </p:par>
                              <p:par>
                                <p:cTn id="49" presetID="1" presetClass="entr" presetSubtype="0" fill="hold" grpId="0" nodeType="withEffect">
                                  <p:stCondLst>
                                    <p:cond delay="1800"/>
                                  </p:stCondLst>
                                  <p:childTnLst>
                                    <p:set>
                                      <p:cBhvr>
                                        <p:cTn id="50" dur="1" fill="hold">
                                          <p:stCondLst>
                                            <p:cond delay="0"/>
                                          </p:stCondLst>
                                        </p:cTn>
                                        <p:tgtEl>
                                          <p:spTgt spid="58"/>
                                        </p:tgtEl>
                                        <p:attrNameLst>
                                          <p:attrName>style.visibility</p:attrName>
                                        </p:attrNameLst>
                                      </p:cBhvr>
                                      <p:to>
                                        <p:strVal val="visible"/>
                                      </p:to>
                                    </p:set>
                                  </p:childTnLst>
                                </p:cTn>
                              </p:par>
                              <p:par>
                                <p:cTn id="51" presetID="0" presetClass="path" presetSubtype="0" accel="50000" decel="50000" fill="hold" grpId="1" nodeType="withEffect">
                                  <p:stCondLst>
                                    <p:cond delay="1800"/>
                                  </p:stCondLst>
                                  <p:childTnLst>
                                    <p:animMotion origin="layout" path="M 1.66667E-6 -3.7037E-7 L 0.07031 -0.27153 " pathEditMode="relative" rAng="0" ptsTypes="AA">
                                      <p:cBhvr>
                                        <p:cTn id="52" dur="2000" fill="hold"/>
                                        <p:tgtEl>
                                          <p:spTgt spid="58"/>
                                        </p:tgtEl>
                                        <p:attrNameLst>
                                          <p:attrName>ppt_x</p:attrName>
                                          <p:attrName>ppt_y</p:attrName>
                                        </p:attrNameLst>
                                      </p:cBhvr>
                                      <p:rCtr x="3507" y="-13588"/>
                                    </p:animMotion>
                                  </p:childTnLst>
                                </p:cTn>
                              </p:par>
                              <p:par>
                                <p:cTn id="53" presetID="1" presetClass="entr" presetSubtype="0" fill="hold" grpId="0" nodeType="withEffect">
                                  <p:stCondLst>
                                    <p:cond delay="2000"/>
                                  </p:stCondLst>
                                  <p:childTnLst>
                                    <p:set>
                                      <p:cBhvr>
                                        <p:cTn id="54" dur="1" fill="hold">
                                          <p:stCondLst>
                                            <p:cond delay="0"/>
                                          </p:stCondLst>
                                        </p:cTn>
                                        <p:tgtEl>
                                          <p:spTgt spid="59"/>
                                        </p:tgtEl>
                                        <p:attrNameLst>
                                          <p:attrName>style.visibility</p:attrName>
                                        </p:attrNameLst>
                                      </p:cBhvr>
                                      <p:to>
                                        <p:strVal val="visible"/>
                                      </p:to>
                                    </p:set>
                                  </p:childTnLst>
                                </p:cTn>
                              </p:par>
                              <p:par>
                                <p:cTn id="55" presetID="0" presetClass="path" presetSubtype="0" accel="50000" decel="50000" fill="hold" grpId="1" nodeType="withEffect">
                                  <p:stCondLst>
                                    <p:cond delay="2000"/>
                                  </p:stCondLst>
                                  <p:childTnLst>
                                    <p:animMotion origin="layout" path="M -1.66667E-6 -3.7037E-7 L 0.08368 -0.27153 " pathEditMode="relative" rAng="0" ptsTypes="AA">
                                      <p:cBhvr>
                                        <p:cTn id="56" dur="2000" fill="hold"/>
                                        <p:tgtEl>
                                          <p:spTgt spid="59"/>
                                        </p:tgtEl>
                                        <p:attrNameLst>
                                          <p:attrName>ppt_x</p:attrName>
                                          <p:attrName>ppt_y</p:attrName>
                                        </p:attrNameLst>
                                      </p:cBhvr>
                                      <p:rCtr x="4184" y="-13588"/>
                                    </p:animMotion>
                                  </p:childTnLst>
                                </p:cTn>
                              </p:par>
                              <p:par>
                                <p:cTn id="57" presetID="1" presetClass="entr" presetSubtype="0" fill="hold" grpId="0" nodeType="withEffect">
                                  <p:stCondLst>
                                    <p:cond delay="2200"/>
                                  </p:stCondLst>
                                  <p:childTnLst>
                                    <p:set>
                                      <p:cBhvr>
                                        <p:cTn id="58" dur="1" fill="hold">
                                          <p:stCondLst>
                                            <p:cond delay="0"/>
                                          </p:stCondLst>
                                        </p:cTn>
                                        <p:tgtEl>
                                          <p:spTgt spid="60"/>
                                        </p:tgtEl>
                                        <p:attrNameLst>
                                          <p:attrName>style.visibility</p:attrName>
                                        </p:attrNameLst>
                                      </p:cBhvr>
                                      <p:to>
                                        <p:strVal val="visible"/>
                                      </p:to>
                                    </p:set>
                                  </p:childTnLst>
                                </p:cTn>
                              </p:par>
                              <p:par>
                                <p:cTn id="59" presetID="0" presetClass="path" presetSubtype="0" accel="50000" decel="50000" fill="hold" grpId="1" nodeType="withEffect">
                                  <p:stCondLst>
                                    <p:cond delay="2200"/>
                                  </p:stCondLst>
                                  <p:childTnLst>
                                    <p:animMotion origin="layout" path="M -1.38889E-6 -3.7037E-7 L 0.09583 -0.27153 " pathEditMode="relative" rAng="0" ptsTypes="AA">
                                      <p:cBhvr>
                                        <p:cTn id="60" dur="2000" fill="hold"/>
                                        <p:tgtEl>
                                          <p:spTgt spid="60"/>
                                        </p:tgtEl>
                                        <p:attrNameLst>
                                          <p:attrName>ppt_x</p:attrName>
                                          <p:attrName>ppt_y</p:attrName>
                                        </p:attrNameLst>
                                      </p:cBhvr>
                                      <p:rCtr x="4792" y="-13588"/>
                                    </p:animMotion>
                                  </p:childTnLst>
                                </p:cTn>
                              </p:par>
                              <p:par>
                                <p:cTn id="61" presetID="1" presetClass="entr" presetSubtype="0" fill="hold" grpId="0" nodeType="withEffect">
                                  <p:stCondLst>
                                    <p:cond delay="2000"/>
                                  </p:stCondLst>
                                  <p:childTnLst>
                                    <p:set>
                                      <p:cBhvr>
                                        <p:cTn id="62" dur="1" fill="hold">
                                          <p:stCondLst>
                                            <p:cond delay="0"/>
                                          </p:stCondLst>
                                        </p:cTn>
                                        <p:tgtEl>
                                          <p:spTgt spid="61"/>
                                        </p:tgtEl>
                                        <p:attrNameLst>
                                          <p:attrName>style.visibility</p:attrName>
                                        </p:attrNameLst>
                                      </p:cBhvr>
                                      <p:to>
                                        <p:strVal val="visible"/>
                                      </p:to>
                                    </p:set>
                                  </p:childTnLst>
                                </p:cTn>
                              </p:par>
                              <p:par>
                                <p:cTn id="63" presetID="0" presetClass="path" presetSubtype="0" accel="50000" decel="50000" fill="hold" grpId="1" nodeType="withEffect">
                                  <p:stCondLst>
                                    <p:cond delay="2000"/>
                                  </p:stCondLst>
                                  <p:childTnLst>
                                    <p:animMotion origin="layout" path="M 2.22222E-6 0.00138 L 0.10712 -0.13195 " pathEditMode="relative" rAng="0" ptsTypes="AA">
                                      <p:cBhvr>
                                        <p:cTn id="64" dur="500" fill="hold"/>
                                        <p:tgtEl>
                                          <p:spTgt spid="61"/>
                                        </p:tgtEl>
                                        <p:attrNameLst>
                                          <p:attrName>ppt_x</p:attrName>
                                          <p:attrName>ppt_y</p:attrName>
                                        </p:attrNameLst>
                                      </p:cBhvr>
                                      <p:rCtr x="5347" y="-6667"/>
                                    </p:animMotion>
                                  </p:childTnLst>
                                </p:cTn>
                              </p:par>
                              <p:par>
                                <p:cTn id="65" presetID="1" presetClass="exit" presetSubtype="0" fill="hold" grpId="2" nodeType="withEffect">
                                  <p:stCondLst>
                                    <p:cond delay="2500"/>
                                  </p:stCondLst>
                                  <p:childTnLst>
                                    <p:set>
                                      <p:cBhvr>
                                        <p:cTn id="66" dur="1" fill="hold">
                                          <p:stCondLst>
                                            <p:cond delay="0"/>
                                          </p:stCondLst>
                                        </p:cTn>
                                        <p:tgtEl>
                                          <p:spTgt spid="61"/>
                                        </p:tgtEl>
                                        <p:attrNameLst>
                                          <p:attrName>style.visibility</p:attrName>
                                        </p:attrNameLst>
                                      </p:cBhvr>
                                      <p:to>
                                        <p:strVal val="hidden"/>
                                      </p:to>
                                    </p:set>
                                  </p:childTnLst>
                                </p:cTn>
                              </p:par>
                              <p:par>
                                <p:cTn id="67" presetID="1" presetClass="entr" presetSubtype="0" fill="hold" grpId="0" nodeType="withEffect">
                                  <p:stCondLst>
                                    <p:cond delay="2200"/>
                                  </p:stCondLst>
                                  <p:childTnLst>
                                    <p:set>
                                      <p:cBhvr>
                                        <p:cTn id="68" dur="1" fill="hold">
                                          <p:stCondLst>
                                            <p:cond delay="0"/>
                                          </p:stCondLst>
                                        </p:cTn>
                                        <p:tgtEl>
                                          <p:spTgt spid="62"/>
                                        </p:tgtEl>
                                        <p:attrNameLst>
                                          <p:attrName>style.visibility</p:attrName>
                                        </p:attrNameLst>
                                      </p:cBhvr>
                                      <p:to>
                                        <p:strVal val="visible"/>
                                      </p:to>
                                    </p:set>
                                  </p:childTnLst>
                                </p:cTn>
                              </p:par>
                              <p:par>
                                <p:cTn id="69" presetID="0" presetClass="path" presetSubtype="0" accel="50000" decel="50000" fill="hold" grpId="1" nodeType="withEffect">
                                  <p:stCondLst>
                                    <p:cond delay="2200"/>
                                  </p:stCondLst>
                                  <p:childTnLst>
                                    <p:animMotion origin="layout" path="M -3.88889E-6 -2.96296E-6 L 0.08924 -0.13333 " pathEditMode="relative" rAng="0" ptsTypes="AA">
                                      <p:cBhvr>
                                        <p:cTn id="70" dur="500" fill="hold"/>
                                        <p:tgtEl>
                                          <p:spTgt spid="62"/>
                                        </p:tgtEl>
                                        <p:attrNameLst>
                                          <p:attrName>ppt_x</p:attrName>
                                          <p:attrName>ppt_y</p:attrName>
                                        </p:attrNameLst>
                                      </p:cBhvr>
                                      <p:rCtr x="4462" y="-6667"/>
                                    </p:animMotion>
                                  </p:childTnLst>
                                </p:cTn>
                              </p:par>
                              <p:par>
                                <p:cTn id="71" presetID="1" presetClass="exit" presetSubtype="0" fill="hold" grpId="2" nodeType="withEffect">
                                  <p:stCondLst>
                                    <p:cond delay="2700"/>
                                  </p:stCondLst>
                                  <p:childTnLst>
                                    <p:set>
                                      <p:cBhvr>
                                        <p:cTn id="72" dur="1" fill="hold">
                                          <p:stCondLst>
                                            <p:cond delay="0"/>
                                          </p:stCondLst>
                                        </p:cTn>
                                        <p:tgtEl>
                                          <p:spTgt spid="62"/>
                                        </p:tgtEl>
                                        <p:attrNameLst>
                                          <p:attrName>style.visibility</p:attrName>
                                        </p:attrNameLst>
                                      </p:cBhvr>
                                      <p:to>
                                        <p:strVal val="hidden"/>
                                      </p:to>
                                    </p:set>
                                  </p:childTnLst>
                                </p:cTn>
                              </p:par>
                              <p:par>
                                <p:cTn id="73" presetID="1" presetClass="entr" presetSubtype="0" fill="hold" grpId="0" nodeType="withEffect">
                                  <p:stCondLst>
                                    <p:cond delay="2400"/>
                                  </p:stCondLst>
                                  <p:childTnLst>
                                    <p:set>
                                      <p:cBhvr>
                                        <p:cTn id="74" dur="1" fill="hold">
                                          <p:stCondLst>
                                            <p:cond delay="0"/>
                                          </p:stCondLst>
                                        </p:cTn>
                                        <p:tgtEl>
                                          <p:spTgt spid="63"/>
                                        </p:tgtEl>
                                        <p:attrNameLst>
                                          <p:attrName>style.visibility</p:attrName>
                                        </p:attrNameLst>
                                      </p:cBhvr>
                                      <p:to>
                                        <p:strVal val="visible"/>
                                      </p:to>
                                    </p:set>
                                  </p:childTnLst>
                                </p:cTn>
                              </p:par>
                              <p:par>
                                <p:cTn id="75" presetID="0" presetClass="path" presetSubtype="0" accel="50000" decel="50000" fill="hold" grpId="1" nodeType="withEffect">
                                  <p:stCondLst>
                                    <p:cond delay="2400"/>
                                  </p:stCondLst>
                                  <p:childTnLst>
                                    <p:animMotion origin="layout" path="M -3.61111E-6 -2.96296E-6 L 0.0625 -0.13333 " pathEditMode="relative" rAng="0" ptsTypes="AA">
                                      <p:cBhvr>
                                        <p:cTn id="76" dur="500" fill="hold"/>
                                        <p:tgtEl>
                                          <p:spTgt spid="63"/>
                                        </p:tgtEl>
                                        <p:attrNameLst>
                                          <p:attrName>ppt_x</p:attrName>
                                          <p:attrName>ppt_y</p:attrName>
                                        </p:attrNameLst>
                                      </p:cBhvr>
                                      <p:rCtr x="3125" y="-6667"/>
                                    </p:animMotion>
                                  </p:childTnLst>
                                </p:cTn>
                              </p:par>
                              <p:par>
                                <p:cTn id="77" presetID="1" presetClass="exit" presetSubtype="0" fill="hold" grpId="2" nodeType="withEffect">
                                  <p:stCondLst>
                                    <p:cond delay="2900"/>
                                  </p:stCondLst>
                                  <p:childTnLst>
                                    <p:set>
                                      <p:cBhvr>
                                        <p:cTn id="78" dur="1" fill="hold">
                                          <p:stCondLst>
                                            <p:cond delay="0"/>
                                          </p:stCondLst>
                                        </p:cTn>
                                        <p:tgtEl>
                                          <p:spTgt spid="63"/>
                                        </p:tgtEl>
                                        <p:attrNameLst>
                                          <p:attrName>style.visibility</p:attrName>
                                        </p:attrNameLst>
                                      </p:cBhvr>
                                      <p:to>
                                        <p:strVal val="hidden"/>
                                      </p:to>
                                    </p:set>
                                  </p:childTnLst>
                                </p:cTn>
                              </p:par>
                              <p:par>
                                <p:cTn id="79" presetID="1" presetClass="entr" presetSubtype="0" fill="hold" grpId="0" nodeType="withEffect">
                                  <p:stCondLst>
                                    <p:cond delay="2600"/>
                                  </p:stCondLst>
                                  <p:childTnLst>
                                    <p:set>
                                      <p:cBhvr>
                                        <p:cTn id="80" dur="1" fill="hold">
                                          <p:stCondLst>
                                            <p:cond delay="0"/>
                                          </p:stCondLst>
                                        </p:cTn>
                                        <p:tgtEl>
                                          <p:spTgt spid="64"/>
                                        </p:tgtEl>
                                        <p:attrNameLst>
                                          <p:attrName>style.visibility</p:attrName>
                                        </p:attrNameLst>
                                      </p:cBhvr>
                                      <p:to>
                                        <p:strVal val="visible"/>
                                      </p:to>
                                    </p:set>
                                  </p:childTnLst>
                                </p:cTn>
                              </p:par>
                              <p:par>
                                <p:cTn id="81" presetID="0" presetClass="path" presetSubtype="0" accel="50000" decel="50000" fill="hold" grpId="1" nodeType="withEffect">
                                  <p:stCondLst>
                                    <p:cond delay="2600"/>
                                  </p:stCondLst>
                                  <p:childTnLst>
                                    <p:animMotion origin="layout" path="M -3.33333E-6 -2.96296E-6 L 0.03577 -0.13472 " pathEditMode="relative" rAng="0" ptsTypes="AA">
                                      <p:cBhvr>
                                        <p:cTn id="82" dur="500" fill="hold"/>
                                        <p:tgtEl>
                                          <p:spTgt spid="64"/>
                                        </p:tgtEl>
                                        <p:attrNameLst>
                                          <p:attrName>ppt_x</p:attrName>
                                          <p:attrName>ppt_y</p:attrName>
                                        </p:attrNameLst>
                                      </p:cBhvr>
                                      <p:rCtr x="1788" y="-6736"/>
                                    </p:animMotion>
                                  </p:childTnLst>
                                </p:cTn>
                              </p:par>
                              <p:par>
                                <p:cTn id="83" presetID="1" presetClass="exit" presetSubtype="0" fill="hold" grpId="2" nodeType="withEffect">
                                  <p:stCondLst>
                                    <p:cond delay="3100"/>
                                  </p:stCondLst>
                                  <p:childTnLst>
                                    <p:set>
                                      <p:cBhvr>
                                        <p:cTn id="84" dur="1" fill="hold">
                                          <p:stCondLst>
                                            <p:cond delay="0"/>
                                          </p:stCondLst>
                                        </p:cTn>
                                        <p:tgtEl>
                                          <p:spTgt spid="64"/>
                                        </p:tgtEl>
                                        <p:attrNameLst>
                                          <p:attrName>style.visibility</p:attrName>
                                        </p:attrNameLst>
                                      </p:cBhvr>
                                      <p:to>
                                        <p:strVal val="hidden"/>
                                      </p:to>
                                    </p:set>
                                  </p:childTnLst>
                                </p:cTn>
                              </p:par>
                              <p:par>
                                <p:cTn id="85" presetID="1" presetClass="entr" presetSubtype="0" fill="hold" grpId="0" nodeType="withEffect">
                                  <p:stCondLst>
                                    <p:cond delay="2800"/>
                                  </p:stCondLst>
                                  <p:childTnLst>
                                    <p:set>
                                      <p:cBhvr>
                                        <p:cTn id="86" dur="1" fill="hold">
                                          <p:stCondLst>
                                            <p:cond delay="0"/>
                                          </p:stCondLst>
                                        </p:cTn>
                                        <p:tgtEl>
                                          <p:spTgt spid="65"/>
                                        </p:tgtEl>
                                        <p:attrNameLst>
                                          <p:attrName>style.visibility</p:attrName>
                                        </p:attrNameLst>
                                      </p:cBhvr>
                                      <p:to>
                                        <p:strVal val="visible"/>
                                      </p:to>
                                    </p:set>
                                  </p:childTnLst>
                                </p:cTn>
                              </p:par>
                              <p:par>
                                <p:cTn id="87" presetID="0" presetClass="path" presetSubtype="0" accel="50000" decel="50000" fill="hold" grpId="1" nodeType="withEffect">
                                  <p:stCondLst>
                                    <p:cond delay="2800"/>
                                  </p:stCondLst>
                                  <p:childTnLst>
                                    <p:animMotion origin="layout" path="M 5.55556E-7 -2.96296E-6 L 0.0092 -0.13333 " pathEditMode="relative" rAng="0" ptsTypes="AA">
                                      <p:cBhvr>
                                        <p:cTn id="88" dur="500" fill="hold"/>
                                        <p:tgtEl>
                                          <p:spTgt spid="65"/>
                                        </p:tgtEl>
                                        <p:attrNameLst>
                                          <p:attrName>ppt_x</p:attrName>
                                          <p:attrName>ppt_y</p:attrName>
                                        </p:attrNameLst>
                                      </p:cBhvr>
                                      <p:rCtr x="451" y="-6667"/>
                                    </p:animMotion>
                                  </p:childTnLst>
                                </p:cTn>
                              </p:par>
                              <p:par>
                                <p:cTn id="89" presetID="1" presetClass="exit" presetSubtype="0" fill="hold" grpId="2" nodeType="withEffect">
                                  <p:stCondLst>
                                    <p:cond delay="3300"/>
                                  </p:stCondLst>
                                  <p:childTnLst>
                                    <p:set>
                                      <p:cBhvr>
                                        <p:cTn id="90" dur="1" fill="hold">
                                          <p:stCondLst>
                                            <p:cond delay="0"/>
                                          </p:stCondLst>
                                        </p:cTn>
                                        <p:tgtEl>
                                          <p:spTgt spid="65"/>
                                        </p:tgtEl>
                                        <p:attrNameLst>
                                          <p:attrName>style.visibility</p:attrName>
                                        </p:attrNameLst>
                                      </p:cBhvr>
                                      <p:to>
                                        <p:strVal val="hidden"/>
                                      </p:to>
                                    </p:set>
                                  </p:childTnLst>
                                </p:cTn>
                              </p:par>
                              <p:par>
                                <p:cTn id="91" presetID="1" presetClass="entr" presetSubtype="0" fill="hold" grpId="0" nodeType="withEffect">
                                  <p:stCondLst>
                                    <p:cond delay="3000"/>
                                  </p:stCondLst>
                                  <p:childTnLst>
                                    <p:set>
                                      <p:cBhvr>
                                        <p:cTn id="92" dur="1" fill="hold">
                                          <p:stCondLst>
                                            <p:cond delay="0"/>
                                          </p:stCondLst>
                                        </p:cTn>
                                        <p:tgtEl>
                                          <p:spTgt spid="66"/>
                                        </p:tgtEl>
                                        <p:attrNameLst>
                                          <p:attrName>style.visibility</p:attrName>
                                        </p:attrNameLst>
                                      </p:cBhvr>
                                      <p:to>
                                        <p:strVal val="visible"/>
                                      </p:to>
                                    </p:set>
                                  </p:childTnLst>
                                </p:cTn>
                              </p:par>
                              <p:par>
                                <p:cTn id="93" presetID="0" presetClass="path" presetSubtype="0" accel="50000" decel="50000" fill="hold" grpId="1" nodeType="withEffect">
                                  <p:stCondLst>
                                    <p:cond delay="3000"/>
                                  </p:stCondLst>
                                  <p:childTnLst>
                                    <p:animMotion origin="layout" path="M 8.33333E-7 -2.96296E-6 L -0.01771 -0.13333 " pathEditMode="relative" rAng="0" ptsTypes="AA">
                                      <p:cBhvr>
                                        <p:cTn id="94" dur="500" fill="hold"/>
                                        <p:tgtEl>
                                          <p:spTgt spid="66"/>
                                        </p:tgtEl>
                                        <p:attrNameLst>
                                          <p:attrName>ppt_x</p:attrName>
                                          <p:attrName>ppt_y</p:attrName>
                                        </p:attrNameLst>
                                      </p:cBhvr>
                                      <p:rCtr x="-885" y="-6667"/>
                                    </p:animMotion>
                                  </p:childTnLst>
                                </p:cTn>
                              </p:par>
                              <p:par>
                                <p:cTn id="95" presetID="1" presetClass="exit" presetSubtype="0" fill="hold" grpId="2" nodeType="withEffect">
                                  <p:stCondLst>
                                    <p:cond delay="3500"/>
                                  </p:stCondLst>
                                  <p:childTnLst>
                                    <p:set>
                                      <p:cBhvr>
                                        <p:cTn id="96" dur="1" fill="hold">
                                          <p:stCondLst>
                                            <p:cond delay="0"/>
                                          </p:stCondLst>
                                        </p:cTn>
                                        <p:tgtEl>
                                          <p:spTgt spid="66"/>
                                        </p:tgtEl>
                                        <p:attrNameLst>
                                          <p:attrName>style.visibility</p:attrName>
                                        </p:attrNameLst>
                                      </p:cBhvr>
                                      <p:to>
                                        <p:strVal val="hidden"/>
                                      </p:to>
                                    </p:set>
                                  </p:childTnLst>
                                </p:cTn>
                              </p:par>
                              <p:par>
                                <p:cTn id="97" presetID="1" presetClass="entr" presetSubtype="0" fill="hold" grpId="0" nodeType="withEffect">
                                  <p:stCondLst>
                                    <p:cond delay="3200"/>
                                  </p:stCondLst>
                                  <p:childTnLst>
                                    <p:set>
                                      <p:cBhvr>
                                        <p:cTn id="98" dur="1" fill="hold">
                                          <p:stCondLst>
                                            <p:cond delay="0"/>
                                          </p:stCondLst>
                                        </p:cTn>
                                        <p:tgtEl>
                                          <p:spTgt spid="75"/>
                                        </p:tgtEl>
                                        <p:attrNameLst>
                                          <p:attrName>style.visibility</p:attrName>
                                        </p:attrNameLst>
                                      </p:cBhvr>
                                      <p:to>
                                        <p:strVal val="visible"/>
                                      </p:to>
                                    </p:set>
                                  </p:childTnLst>
                                </p:cTn>
                              </p:par>
                              <p:par>
                                <p:cTn id="99" presetID="0" presetClass="path" presetSubtype="0" accel="50000" decel="50000" fill="hold" grpId="1" nodeType="withEffect">
                                  <p:stCondLst>
                                    <p:cond delay="3200"/>
                                  </p:stCondLst>
                                  <p:childTnLst>
                                    <p:animMotion origin="layout" path="M 5E-6 1.85185E-6 L 0.09862 -0.16551 " pathEditMode="relative" rAng="0" ptsTypes="AA">
                                      <p:cBhvr>
                                        <p:cTn id="100" dur="500" fill="hold"/>
                                        <p:tgtEl>
                                          <p:spTgt spid="75"/>
                                        </p:tgtEl>
                                        <p:attrNameLst>
                                          <p:attrName>ppt_x</p:attrName>
                                          <p:attrName>ppt_y</p:attrName>
                                        </p:attrNameLst>
                                      </p:cBhvr>
                                      <p:rCtr x="4931" y="-8287"/>
                                    </p:animMotion>
                                  </p:childTnLst>
                                </p:cTn>
                              </p:par>
                              <p:par>
                                <p:cTn id="101" presetID="1" presetClass="exit" presetSubtype="0" fill="hold" grpId="2" nodeType="withEffect">
                                  <p:stCondLst>
                                    <p:cond delay="3700"/>
                                  </p:stCondLst>
                                  <p:childTnLst>
                                    <p:set>
                                      <p:cBhvr>
                                        <p:cTn id="102" dur="1" fill="hold">
                                          <p:stCondLst>
                                            <p:cond delay="0"/>
                                          </p:stCondLst>
                                        </p:cTn>
                                        <p:tgtEl>
                                          <p:spTgt spid="75"/>
                                        </p:tgtEl>
                                        <p:attrNameLst>
                                          <p:attrName>style.visibility</p:attrName>
                                        </p:attrNameLst>
                                      </p:cBhvr>
                                      <p:to>
                                        <p:strVal val="hidden"/>
                                      </p:to>
                                    </p:set>
                                  </p:childTnLst>
                                </p:cTn>
                              </p:par>
                              <p:par>
                                <p:cTn id="103" presetID="1" presetClass="entr" presetSubtype="0" fill="hold" grpId="0" nodeType="withEffect">
                                  <p:stCondLst>
                                    <p:cond delay="3400"/>
                                  </p:stCondLst>
                                  <p:childTnLst>
                                    <p:set>
                                      <p:cBhvr>
                                        <p:cTn id="104" dur="1" fill="hold">
                                          <p:stCondLst>
                                            <p:cond delay="0"/>
                                          </p:stCondLst>
                                        </p:cTn>
                                        <p:tgtEl>
                                          <p:spTgt spid="76"/>
                                        </p:tgtEl>
                                        <p:attrNameLst>
                                          <p:attrName>style.visibility</p:attrName>
                                        </p:attrNameLst>
                                      </p:cBhvr>
                                      <p:to>
                                        <p:strVal val="visible"/>
                                      </p:to>
                                    </p:set>
                                  </p:childTnLst>
                                </p:cTn>
                              </p:par>
                              <p:par>
                                <p:cTn id="105" presetID="0" presetClass="path" presetSubtype="0" accel="50000" decel="50000" fill="hold" grpId="1" nodeType="withEffect">
                                  <p:stCondLst>
                                    <p:cond delay="3400"/>
                                  </p:stCondLst>
                                  <p:childTnLst>
                                    <p:animMotion origin="layout" path="M -0.00157 0.00208 L 0.07899 -0.16343 " pathEditMode="relative" rAng="0" ptsTypes="AA">
                                      <p:cBhvr>
                                        <p:cTn id="106" dur="500" fill="hold"/>
                                        <p:tgtEl>
                                          <p:spTgt spid="76"/>
                                        </p:tgtEl>
                                        <p:attrNameLst>
                                          <p:attrName>ppt_x</p:attrName>
                                          <p:attrName>ppt_y</p:attrName>
                                        </p:attrNameLst>
                                      </p:cBhvr>
                                      <p:rCtr x="4028" y="-8287"/>
                                    </p:animMotion>
                                  </p:childTnLst>
                                </p:cTn>
                              </p:par>
                              <p:par>
                                <p:cTn id="107" presetID="1" presetClass="exit" presetSubtype="0" fill="hold" grpId="2" nodeType="withEffect">
                                  <p:stCondLst>
                                    <p:cond delay="3900"/>
                                  </p:stCondLst>
                                  <p:childTnLst>
                                    <p:set>
                                      <p:cBhvr>
                                        <p:cTn id="108" dur="1" fill="hold">
                                          <p:stCondLst>
                                            <p:cond delay="0"/>
                                          </p:stCondLst>
                                        </p:cTn>
                                        <p:tgtEl>
                                          <p:spTgt spid="76"/>
                                        </p:tgtEl>
                                        <p:attrNameLst>
                                          <p:attrName>style.visibility</p:attrName>
                                        </p:attrNameLst>
                                      </p:cBhvr>
                                      <p:to>
                                        <p:strVal val="hidden"/>
                                      </p:to>
                                    </p:set>
                                  </p:childTnLst>
                                </p:cTn>
                              </p:par>
                              <p:par>
                                <p:cTn id="109" presetID="1" presetClass="entr" presetSubtype="0" fill="hold" grpId="0" nodeType="withEffect">
                                  <p:stCondLst>
                                    <p:cond delay="3600"/>
                                  </p:stCondLst>
                                  <p:childTnLst>
                                    <p:set>
                                      <p:cBhvr>
                                        <p:cTn id="110" dur="1" fill="hold">
                                          <p:stCondLst>
                                            <p:cond delay="0"/>
                                          </p:stCondLst>
                                        </p:cTn>
                                        <p:tgtEl>
                                          <p:spTgt spid="77"/>
                                        </p:tgtEl>
                                        <p:attrNameLst>
                                          <p:attrName>style.visibility</p:attrName>
                                        </p:attrNameLst>
                                      </p:cBhvr>
                                      <p:to>
                                        <p:strVal val="visible"/>
                                      </p:to>
                                    </p:set>
                                  </p:childTnLst>
                                </p:cTn>
                              </p:par>
                              <p:par>
                                <p:cTn id="111" presetID="0" presetClass="path" presetSubtype="0" accel="50000" decel="50000" fill="hold" grpId="1" nodeType="withEffect">
                                  <p:stCondLst>
                                    <p:cond delay="3600"/>
                                  </p:stCondLst>
                                  <p:childTnLst>
                                    <p:animMotion origin="layout" path="M 0.00017 0.00208 L 0.05243 -0.16343 " pathEditMode="relative" rAng="0" ptsTypes="AA">
                                      <p:cBhvr>
                                        <p:cTn id="112" dur="500" fill="hold"/>
                                        <p:tgtEl>
                                          <p:spTgt spid="77"/>
                                        </p:tgtEl>
                                        <p:attrNameLst>
                                          <p:attrName>ppt_x</p:attrName>
                                          <p:attrName>ppt_y</p:attrName>
                                        </p:attrNameLst>
                                      </p:cBhvr>
                                      <p:rCtr x="2604" y="-8287"/>
                                    </p:animMotion>
                                  </p:childTnLst>
                                </p:cTn>
                              </p:par>
                              <p:par>
                                <p:cTn id="113" presetID="1" presetClass="exit" presetSubtype="0" fill="hold" grpId="2" nodeType="withEffect">
                                  <p:stCondLst>
                                    <p:cond delay="4100"/>
                                  </p:stCondLst>
                                  <p:childTnLst>
                                    <p:set>
                                      <p:cBhvr>
                                        <p:cTn id="114" dur="1" fill="hold">
                                          <p:stCondLst>
                                            <p:cond delay="0"/>
                                          </p:stCondLst>
                                        </p:cTn>
                                        <p:tgtEl>
                                          <p:spTgt spid="77"/>
                                        </p:tgtEl>
                                        <p:attrNameLst>
                                          <p:attrName>style.visibility</p:attrName>
                                        </p:attrNameLst>
                                      </p:cBhvr>
                                      <p:to>
                                        <p:strVal val="hidden"/>
                                      </p:to>
                                    </p:set>
                                  </p:childTnLst>
                                </p:cTn>
                              </p:par>
                              <p:par>
                                <p:cTn id="115" presetID="1" presetClass="entr" presetSubtype="0" fill="hold" grpId="0" nodeType="withEffect">
                                  <p:stCondLst>
                                    <p:cond delay="3800"/>
                                  </p:stCondLst>
                                  <p:childTnLst>
                                    <p:set>
                                      <p:cBhvr>
                                        <p:cTn id="116" dur="1" fill="hold">
                                          <p:stCondLst>
                                            <p:cond delay="0"/>
                                          </p:stCondLst>
                                        </p:cTn>
                                        <p:tgtEl>
                                          <p:spTgt spid="78"/>
                                        </p:tgtEl>
                                        <p:attrNameLst>
                                          <p:attrName>style.visibility</p:attrName>
                                        </p:attrNameLst>
                                      </p:cBhvr>
                                      <p:to>
                                        <p:strVal val="visible"/>
                                      </p:to>
                                    </p:set>
                                  </p:childTnLst>
                                </p:cTn>
                              </p:par>
                              <p:par>
                                <p:cTn id="117" presetID="0" presetClass="path" presetSubtype="0" accel="50000" decel="50000" fill="hold" grpId="1" nodeType="withEffect">
                                  <p:stCondLst>
                                    <p:cond delay="3800"/>
                                  </p:stCondLst>
                                  <p:childTnLst>
                                    <p:animMotion origin="layout" path="M -0.00191 0.00208 L 0.03333 -0.16343 " pathEditMode="relative" rAng="0" ptsTypes="AA">
                                      <p:cBhvr>
                                        <p:cTn id="118" dur="500" fill="hold"/>
                                        <p:tgtEl>
                                          <p:spTgt spid="78"/>
                                        </p:tgtEl>
                                        <p:attrNameLst>
                                          <p:attrName>ppt_x</p:attrName>
                                          <p:attrName>ppt_y</p:attrName>
                                        </p:attrNameLst>
                                      </p:cBhvr>
                                      <p:rCtr x="1753" y="-8287"/>
                                    </p:animMotion>
                                  </p:childTnLst>
                                </p:cTn>
                              </p:par>
                              <p:par>
                                <p:cTn id="119" presetID="1" presetClass="exit" presetSubtype="0" fill="hold" grpId="2" nodeType="withEffect">
                                  <p:stCondLst>
                                    <p:cond delay="4300"/>
                                  </p:stCondLst>
                                  <p:childTnLst>
                                    <p:set>
                                      <p:cBhvr>
                                        <p:cTn id="120" dur="1" fill="hold">
                                          <p:stCondLst>
                                            <p:cond delay="0"/>
                                          </p:stCondLst>
                                        </p:cTn>
                                        <p:tgtEl>
                                          <p:spTgt spid="78"/>
                                        </p:tgtEl>
                                        <p:attrNameLst>
                                          <p:attrName>style.visibility</p:attrName>
                                        </p:attrNameLst>
                                      </p:cBhvr>
                                      <p:to>
                                        <p:strVal val="hidden"/>
                                      </p:to>
                                    </p:set>
                                  </p:childTnLst>
                                </p:cTn>
                              </p:par>
                              <p:par>
                                <p:cTn id="121" presetID="1" presetClass="entr" presetSubtype="0" fill="hold" grpId="0" nodeType="withEffect">
                                  <p:stCondLst>
                                    <p:cond delay="4000"/>
                                  </p:stCondLst>
                                  <p:childTnLst>
                                    <p:set>
                                      <p:cBhvr>
                                        <p:cTn id="122" dur="1" fill="hold">
                                          <p:stCondLst>
                                            <p:cond delay="0"/>
                                          </p:stCondLst>
                                        </p:cTn>
                                        <p:tgtEl>
                                          <p:spTgt spid="79"/>
                                        </p:tgtEl>
                                        <p:attrNameLst>
                                          <p:attrName>style.visibility</p:attrName>
                                        </p:attrNameLst>
                                      </p:cBhvr>
                                      <p:to>
                                        <p:strVal val="visible"/>
                                      </p:to>
                                    </p:set>
                                  </p:childTnLst>
                                </p:cTn>
                              </p:par>
                              <p:par>
                                <p:cTn id="123" presetID="0" presetClass="path" presetSubtype="0" accel="50000" decel="50000" fill="hold" grpId="1" nodeType="withEffect">
                                  <p:stCondLst>
                                    <p:cond delay="4000"/>
                                  </p:stCondLst>
                                  <p:childTnLst>
                                    <p:animMotion origin="layout" path="M -0.00087 0.00208 L 0.0033 -0.16343 " pathEditMode="relative" rAng="0" ptsTypes="AA">
                                      <p:cBhvr>
                                        <p:cTn id="124" dur="500" fill="hold"/>
                                        <p:tgtEl>
                                          <p:spTgt spid="79"/>
                                        </p:tgtEl>
                                        <p:attrNameLst>
                                          <p:attrName>ppt_x</p:attrName>
                                          <p:attrName>ppt_y</p:attrName>
                                        </p:attrNameLst>
                                      </p:cBhvr>
                                      <p:rCtr x="208" y="-8287"/>
                                    </p:animMotion>
                                  </p:childTnLst>
                                </p:cTn>
                              </p:par>
                              <p:par>
                                <p:cTn id="125" presetID="1" presetClass="exit" presetSubtype="0" fill="hold" grpId="2" nodeType="withEffect">
                                  <p:stCondLst>
                                    <p:cond delay="4500"/>
                                  </p:stCondLst>
                                  <p:childTnLst>
                                    <p:set>
                                      <p:cBhvr>
                                        <p:cTn id="126" dur="1" fill="hold">
                                          <p:stCondLst>
                                            <p:cond delay="0"/>
                                          </p:stCondLst>
                                        </p:cTn>
                                        <p:tgtEl>
                                          <p:spTgt spid="79"/>
                                        </p:tgtEl>
                                        <p:attrNameLst>
                                          <p:attrName>style.visibility</p:attrName>
                                        </p:attrNameLst>
                                      </p:cBhvr>
                                      <p:to>
                                        <p:strVal val="hidden"/>
                                      </p:to>
                                    </p:set>
                                  </p:childTnLst>
                                </p:cTn>
                              </p:par>
                              <p:par>
                                <p:cTn id="127" presetID="1" presetClass="entr" presetSubtype="0" fill="hold" grpId="0" nodeType="withEffect">
                                  <p:stCondLst>
                                    <p:cond delay="4200"/>
                                  </p:stCondLst>
                                  <p:childTnLst>
                                    <p:set>
                                      <p:cBhvr>
                                        <p:cTn id="128" dur="1" fill="hold">
                                          <p:stCondLst>
                                            <p:cond delay="0"/>
                                          </p:stCondLst>
                                        </p:cTn>
                                        <p:tgtEl>
                                          <p:spTgt spid="80"/>
                                        </p:tgtEl>
                                        <p:attrNameLst>
                                          <p:attrName>style.visibility</p:attrName>
                                        </p:attrNameLst>
                                      </p:cBhvr>
                                      <p:to>
                                        <p:strVal val="visible"/>
                                      </p:to>
                                    </p:set>
                                  </p:childTnLst>
                                </p:cTn>
                              </p:par>
                              <p:par>
                                <p:cTn id="129" presetID="0" presetClass="path" presetSubtype="0" accel="50000" decel="50000" fill="hold" grpId="1" nodeType="withEffect">
                                  <p:stCondLst>
                                    <p:cond delay="4200"/>
                                  </p:stCondLst>
                                  <p:childTnLst>
                                    <p:animMotion origin="layout" path="M -0.00122 0.00208 L -0.02466 -0.17408 " pathEditMode="relative" rAng="0" ptsTypes="AA">
                                      <p:cBhvr>
                                        <p:cTn id="130" dur="500" fill="hold"/>
                                        <p:tgtEl>
                                          <p:spTgt spid="80"/>
                                        </p:tgtEl>
                                        <p:attrNameLst>
                                          <p:attrName>ppt_x</p:attrName>
                                          <p:attrName>ppt_y</p:attrName>
                                        </p:attrNameLst>
                                      </p:cBhvr>
                                      <p:rCtr x="-1181" y="-8819"/>
                                    </p:animMotion>
                                  </p:childTnLst>
                                </p:cTn>
                              </p:par>
                              <p:par>
                                <p:cTn id="131" presetID="1" presetClass="exit" presetSubtype="0" fill="hold" grpId="2" nodeType="withEffect">
                                  <p:stCondLst>
                                    <p:cond delay="4700"/>
                                  </p:stCondLst>
                                  <p:childTnLst>
                                    <p:set>
                                      <p:cBhvr>
                                        <p:cTn id="132" dur="1" fill="hold">
                                          <p:stCondLst>
                                            <p:cond delay="0"/>
                                          </p:stCondLst>
                                        </p:cTn>
                                        <p:tgtEl>
                                          <p:spTgt spid="80"/>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8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3"/>
                                        </p:tgtEl>
                                        <p:attrNameLst>
                                          <p:attrName>style.visibility</p:attrName>
                                        </p:attrNameLst>
                                      </p:cBhvr>
                                      <p:to>
                                        <p:strVal val="visible"/>
                                      </p:to>
                                    </p:set>
                                  </p:childTnLst>
                                </p:cTn>
                              </p:par>
                            </p:childTnLst>
                          </p:cTn>
                        </p:par>
                        <p:par>
                          <p:cTn id="143" fill="hold">
                            <p:stCondLst>
                              <p:cond delay="0"/>
                            </p:stCondLst>
                            <p:childTnLst>
                              <p:par>
                                <p:cTn id="144" presetID="0" presetClass="path" presetSubtype="0" accel="50000" decel="50000" fill="hold" grpId="1" nodeType="afterEffect">
                                  <p:stCondLst>
                                    <p:cond delay="0"/>
                                  </p:stCondLst>
                                  <p:childTnLst>
                                    <p:animMotion origin="layout" path="M 0.00104 -0.00162 L -0.10675 -0.31497 " pathEditMode="relative" rAng="0" ptsTypes="AA">
                                      <p:cBhvr>
                                        <p:cTn id="145" dur="2000" fill="hold"/>
                                        <p:tgtEl>
                                          <p:spTgt spid="81"/>
                                        </p:tgtEl>
                                        <p:attrNameLst>
                                          <p:attrName>ppt_x</p:attrName>
                                          <p:attrName>ppt_y</p:attrName>
                                        </p:attrNameLst>
                                      </p:cBhvr>
                                      <p:rCtr x="-5398" y="-15668"/>
                                    </p:animMotion>
                                  </p:childTnLst>
                                </p:cTn>
                              </p:par>
                            </p:childTnLst>
                          </p:cTn>
                        </p:par>
                        <p:par>
                          <p:cTn id="146" fill="hold">
                            <p:stCondLst>
                              <p:cond delay="2000"/>
                            </p:stCondLst>
                            <p:childTnLst>
                              <p:par>
                                <p:cTn id="147" presetID="1" presetClass="entr" presetSubtype="0" fill="hold" grpId="0" nodeType="afterEffect">
                                  <p:stCondLst>
                                    <p:cond delay="0"/>
                                  </p:stCondLst>
                                  <p:childTnLst>
                                    <p:set>
                                      <p:cBhvr>
                                        <p:cTn id="148" dur="1" fill="hold">
                                          <p:stCondLst>
                                            <p:cond delay="0"/>
                                          </p:stCondLst>
                                        </p:cTn>
                                        <p:tgtEl>
                                          <p:spTgt spid="82"/>
                                        </p:tgtEl>
                                        <p:attrNameLst>
                                          <p:attrName>style.visibility</p:attrName>
                                        </p:attrNameLst>
                                      </p:cBhvr>
                                      <p:to>
                                        <p:strVal val="visible"/>
                                      </p:to>
                                    </p:set>
                                  </p:childTnLst>
                                </p:cTn>
                              </p:par>
                            </p:childTnLst>
                          </p:cTn>
                        </p:par>
                        <p:par>
                          <p:cTn id="149" fill="hold">
                            <p:stCondLst>
                              <p:cond delay="2000"/>
                            </p:stCondLst>
                            <p:childTnLst>
                              <p:par>
                                <p:cTn id="150" presetID="0" presetClass="path" presetSubtype="0" accel="50000" decel="50000" fill="hold" grpId="1" nodeType="afterEffect">
                                  <p:stCondLst>
                                    <p:cond delay="0"/>
                                  </p:stCondLst>
                                  <p:childTnLst>
                                    <p:animMotion origin="layout" path="M -0.00087 0.00139 L -0.01857 -0.15113 " pathEditMode="relative" rAng="0" ptsTypes="AA">
                                      <p:cBhvr>
                                        <p:cTn id="151" dur="500" fill="hold"/>
                                        <p:tgtEl>
                                          <p:spTgt spid="82"/>
                                        </p:tgtEl>
                                        <p:attrNameLst>
                                          <p:attrName>ppt_x</p:attrName>
                                          <p:attrName>ppt_y</p:attrName>
                                        </p:attrNameLst>
                                      </p:cBhvr>
                                      <p:rCtr x="-885" y="-7637"/>
                                    </p:animMotion>
                                  </p:childTnLst>
                                </p:cTn>
                              </p:par>
                            </p:childTnLst>
                          </p:cTn>
                        </p:par>
                        <p:par>
                          <p:cTn id="152" fill="hold">
                            <p:stCondLst>
                              <p:cond delay="2500"/>
                            </p:stCondLst>
                            <p:childTnLst>
                              <p:par>
                                <p:cTn id="153" presetID="1" presetClass="exit" presetSubtype="0" fill="hold" grpId="2" nodeType="afterEffect">
                                  <p:stCondLst>
                                    <p:cond delay="0"/>
                                  </p:stCondLst>
                                  <p:childTnLst>
                                    <p:set>
                                      <p:cBhvr>
                                        <p:cTn id="154" dur="1" fill="hold">
                                          <p:stCondLst>
                                            <p:cond delay="0"/>
                                          </p:stCondLst>
                                        </p:cTn>
                                        <p:tgtEl>
                                          <p:spTgt spid="82"/>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7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84"/>
                                        </p:tgtEl>
                                        <p:attrNameLst>
                                          <p:attrName>style.visibility</p:attrName>
                                        </p:attrNameLst>
                                      </p:cBhvr>
                                      <p:to>
                                        <p:strVal val="hidden"/>
                                      </p:to>
                                    </p:set>
                                  </p:childTnLst>
                                </p:cTn>
                              </p:par>
                              <p:par>
                                <p:cTn id="163" presetID="1" presetClass="entr" presetSubtype="0" fill="hold" grpId="0" nodeType="withEffect">
                                  <p:stCondLst>
                                    <p:cond delay="0"/>
                                  </p:stCondLst>
                                  <p:childTnLst>
                                    <p:set>
                                      <p:cBhvr>
                                        <p:cTn id="164" dur="1" fill="hold">
                                          <p:stCondLst>
                                            <p:cond delay="0"/>
                                          </p:stCondLst>
                                        </p:cTn>
                                        <p:tgtEl>
                                          <p:spTgt spid="13">
                                            <p:txEl>
                                              <p:pRg st="2" end="2"/>
                                            </p:txEl>
                                          </p:spTgt>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6"/>
                                        </p:tgtEl>
                                        <p:attrNameLst>
                                          <p:attrName>style.visibility</p:attrName>
                                        </p:attrNameLst>
                                      </p:cBhvr>
                                      <p:to>
                                        <p:strVal val="visible"/>
                                      </p:to>
                                    </p:set>
                                  </p:childTnLst>
                                </p:cTn>
                              </p:par>
                              <p:par>
                                <p:cTn id="171" presetID="0" presetClass="path" presetSubtype="0" accel="50000" decel="50000" fill="hold" grpId="1" nodeType="withEffect">
                                  <p:stCondLst>
                                    <p:cond delay="0"/>
                                  </p:stCondLst>
                                  <p:childTnLst>
                                    <p:animMotion origin="layout" path="M 2.22222E-6 0.00138 L 0.10712 -0.13195 " pathEditMode="relative" rAng="0" ptsTypes="AA">
                                      <p:cBhvr>
                                        <p:cTn id="172" dur="500" fill="hold"/>
                                        <p:tgtEl>
                                          <p:spTgt spid="86"/>
                                        </p:tgtEl>
                                        <p:attrNameLst>
                                          <p:attrName>ppt_x</p:attrName>
                                          <p:attrName>ppt_y</p:attrName>
                                        </p:attrNameLst>
                                      </p:cBhvr>
                                      <p:rCtr x="5347" y="-6667"/>
                                    </p:animMotion>
                                  </p:childTnLst>
                                </p:cTn>
                              </p:par>
                              <p:par>
                                <p:cTn id="173" presetID="1" presetClass="exit" presetSubtype="0" fill="hold" grpId="2" nodeType="withEffect">
                                  <p:stCondLst>
                                    <p:cond delay="500"/>
                                  </p:stCondLst>
                                  <p:childTnLst>
                                    <p:set>
                                      <p:cBhvr>
                                        <p:cTn id="174" dur="1" fill="hold">
                                          <p:stCondLst>
                                            <p:cond delay="0"/>
                                          </p:stCondLst>
                                        </p:cTn>
                                        <p:tgtEl>
                                          <p:spTgt spid="86"/>
                                        </p:tgtEl>
                                        <p:attrNameLst>
                                          <p:attrName>style.visibility</p:attrName>
                                        </p:attrNameLst>
                                      </p:cBhvr>
                                      <p:to>
                                        <p:strVal val="hidden"/>
                                      </p:to>
                                    </p:set>
                                  </p:childTnLst>
                                </p:cTn>
                              </p:par>
                              <p:par>
                                <p:cTn id="175" presetID="1" presetClass="entr" presetSubtype="0" fill="hold" grpId="0" nodeType="withEffect">
                                  <p:stCondLst>
                                    <p:cond delay="500"/>
                                  </p:stCondLst>
                                  <p:childTnLst>
                                    <p:set>
                                      <p:cBhvr>
                                        <p:cTn id="176" dur="1" fill="hold">
                                          <p:stCondLst>
                                            <p:cond delay="0"/>
                                          </p:stCondLst>
                                        </p:cTn>
                                        <p:tgtEl>
                                          <p:spTgt spid="87"/>
                                        </p:tgtEl>
                                        <p:attrNameLst>
                                          <p:attrName>style.visibility</p:attrName>
                                        </p:attrNameLst>
                                      </p:cBhvr>
                                      <p:to>
                                        <p:strVal val="visible"/>
                                      </p:to>
                                    </p:set>
                                  </p:childTnLst>
                                </p:cTn>
                              </p:par>
                              <p:par>
                                <p:cTn id="177" presetID="0" presetClass="path" presetSubtype="0" accel="50000" decel="50000" fill="hold" grpId="1" nodeType="withEffect">
                                  <p:stCondLst>
                                    <p:cond delay="500"/>
                                  </p:stCondLst>
                                  <p:childTnLst>
                                    <p:animMotion origin="layout" path="M 5E-6 1.85185E-6 L 0.09862 -0.16551 " pathEditMode="relative" rAng="0" ptsTypes="AA">
                                      <p:cBhvr>
                                        <p:cTn id="178" dur="500" fill="hold"/>
                                        <p:tgtEl>
                                          <p:spTgt spid="87"/>
                                        </p:tgtEl>
                                        <p:attrNameLst>
                                          <p:attrName>ppt_x</p:attrName>
                                          <p:attrName>ppt_y</p:attrName>
                                        </p:attrNameLst>
                                      </p:cBhvr>
                                      <p:rCtr x="4931" y="-8287"/>
                                    </p:animMotion>
                                  </p:childTnLst>
                                </p:cTn>
                              </p:par>
                              <p:par>
                                <p:cTn id="179" presetID="1" presetClass="exit" presetSubtype="0" fill="hold" grpId="2" nodeType="withEffect">
                                  <p:stCondLst>
                                    <p:cond delay="1000"/>
                                  </p:stCondLst>
                                  <p:childTnLst>
                                    <p:set>
                                      <p:cBhvr>
                                        <p:cTn id="180" dur="1" fill="hold">
                                          <p:stCondLst>
                                            <p:cond delay="0"/>
                                          </p:stCondLst>
                                        </p:cTn>
                                        <p:tgtEl>
                                          <p:spTgt spid="87"/>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89"/>
                                        </p:tgtEl>
                                        <p:attrNameLst>
                                          <p:attrName>style.visibility</p:attrName>
                                        </p:attrNameLst>
                                      </p:cBhvr>
                                      <p:to>
                                        <p:strVal val="visible"/>
                                      </p:to>
                                    </p:set>
                                  </p:childTnLst>
                                </p:cTn>
                              </p:par>
                              <p:par>
                                <p:cTn id="185" presetID="0" presetClass="path" presetSubtype="0" accel="50000" decel="50000" fill="hold" grpId="1" nodeType="withEffect">
                                  <p:stCondLst>
                                    <p:cond delay="0"/>
                                  </p:stCondLst>
                                  <p:childTnLst>
                                    <p:animMotion origin="layout" path="M 2.22222E-6 -3.7037E-7 L 0.13802 -0.31366 " pathEditMode="relative" rAng="0" ptsTypes="AA">
                                      <p:cBhvr>
                                        <p:cTn id="186" dur="2000" fill="hold"/>
                                        <p:tgtEl>
                                          <p:spTgt spid="89"/>
                                        </p:tgtEl>
                                        <p:attrNameLst>
                                          <p:attrName>ppt_x</p:attrName>
                                          <p:attrName>ppt_y</p:attrName>
                                        </p:attrNameLst>
                                      </p:cBhvr>
                                      <p:rCtr x="6892" y="-15694"/>
                                    </p:animMotion>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90"/>
                                        </p:tgtEl>
                                        <p:attrNameLst>
                                          <p:attrName>style.visibility</p:attrName>
                                        </p:attrNameLst>
                                      </p:cBhvr>
                                      <p:to>
                                        <p:strVal val="visible"/>
                                      </p:to>
                                    </p:set>
                                  </p:childTnLst>
                                </p:cTn>
                              </p:par>
                              <p:par>
                                <p:cTn id="190" presetID="0" presetClass="path" presetSubtype="0" accel="50000" decel="50000" fill="hold" grpId="1" nodeType="withEffect">
                                  <p:stCondLst>
                                    <p:cond delay="0"/>
                                  </p:stCondLst>
                                  <p:childTnLst>
                                    <p:animMotion origin="layout" path="M -3.88889E-6 -2.96296E-6 L 0.08924 -0.13333 " pathEditMode="relative" rAng="0" ptsTypes="AA">
                                      <p:cBhvr>
                                        <p:cTn id="191" dur="500" fill="hold"/>
                                        <p:tgtEl>
                                          <p:spTgt spid="90"/>
                                        </p:tgtEl>
                                        <p:attrNameLst>
                                          <p:attrName>ppt_x</p:attrName>
                                          <p:attrName>ppt_y</p:attrName>
                                        </p:attrNameLst>
                                      </p:cBhvr>
                                      <p:rCtr x="4462" y="-6667"/>
                                    </p:animMotion>
                                  </p:childTnLst>
                                </p:cTn>
                              </p:par>
                            </p:childTnLst>
                          </p:cTn>
                        </p:par>
                        <p:par>
                          <p:cTn id="192" fill="hold">
                            <p:stCondLst>
                              <p:cond delay="2500"/>
                            </p:stCondLst>
                            <p:childTnLst>
                              <p:par>
                                <p:cTn id="193" presetID="1" presetClass="exit" presetSubtype="0" fill="hold" grpId="2" nodeType="afterEffect">
                                  <p:stCondLst>
                                    <p:cond delay="0"/>
                                  </p:stCondLst>
                                  <p:childTnLst>
                                    <p:set>
                                      <p:cBhvr>
                                        <p:cTn id="194" dur="1" fill="hold">
                                          <p:stCondLst>
                                            <p:cond delay="0"/>
                                          </p:stCondLst>
                                        </p:cTn>
                                        <p:tgtEl>
                                          <p:spTgt spid="90"/>
                                        </p:tgtEl>
                                        <p:attrNameLst>
                                          <p:attrName>style.visibility</p:attrName>
                                        </p:attrNameLst>
                                      </p:cBhvr>
                                      <p:to>
                                        <p:strVal val="hidden"/>
                                      </p:to>
                                    </p:set>
                                  </p:childTnLst>
                                </p:cTn>
                              </p:par>
                            </p:childTnLst>
                          </p:cTn>
                        </p:par>
                        <p:par>
                          <p:cTn id="195" fill="hold">
                            <p:stCondLst>
                              <p:cond delay="2500"/>
                            </p:stCondLst>
                            <p:childTnLst>
                              <p:par>
                                <p:cTn id="196" presetID="1" presetClass="entr" presetSubtype="0" fill="hold" grpId="0" nodeType="afterEffect">
                                  <p:stCondLst>
                                    <p:cond delay="0"/>
                                  </p:stCondLst>
                                  <p:childTnLst>
                                    <p:set>
                                      <p:cBhvr>
                                        <p:cTn id="197" dur="1" fill="hold">
                                          <p:stCondLst>
                                            <p:cond delay="0"/>
                                          </p:stCondLst>
                                        </p:cTn>
                                        <p:tgtEl>
                                          <p:spTgt spid="91"/>
                                        </p:tgtEl>
                                        <p:attrNameLst>
                                          <p:attrName>style.visibility</p:attrName>
                                        </p:attrNameLst>
                                      </p:cBhvr>
                                      <p:to>
                                        <p:strVal val="visible"/>
                                      </p:to>
                                    </p:set>
                                  </p:childTnLst>
                                </p:cTn>
                              </p:par>
                            </p:childTnLst>
                          </p:cTn>
                        </p:par>
                        <p:par>
                          <p:cTn id="198" fill="hold">
                            <p:stCondLst>
                              <p:cond delay="2500"/>
                            </p:stCondLst>
                            <p:childTnLst>
                              <p:par>
                                <p:cTn id="199" presetID="0" presetClass="path" presetSubtype="0" accel="50000" decel="50000" fill="hold" grpId="1" nodeType="afterEffect">
                                  <p:stCondLst>
                                    <p:cond delay="0"/>
                                  </p:stCondLst>
                                  <p:childTnLst>
                                    <p:animMotion origin="layout" path="M -0.00157 0.00208 L 0.07899 -0.16343 " pathEditMode="relative" rAng="0" ptsTypes="AA">
                                      <p:cBhvr>
                                        <p:cTn id="200" dur="500" fill="hold"/>
                                        <p:tgtEl>
                                          <p:spTgt spid="91"/>
                                        </p:tgtEl>
                                        <p:attrNameLst>
                                          <p:attrName>ppt_x</p:attrName>
                                          <p:attrName>ppt_y</p:attrName>
                                        </p:attrNameLst>
                                      </p:cBhvr>
                                      <p:rCtr x="4028" y="-8287"/>
                                    </p:animMotion>
                                  </p:childTnLst>
                                </p:cTn>
                              </p:par>
                            </p:childTnLst>
                          </p:cTn>
                        </p:par>
                        <p:par>
                          <p:cTn id="201" fill="hold">
                            <p:stCondLst>
                              <p:cond delay="3000"/>
                            </p:stCondLst>
                            <p:childTnLst>
                              <p:par>
                                <p:cTn id="202" presetID="1" presetClass="exit" presetSubtype="0" fill="hold" grpId="2" nodeType="afterEffect">
                                  <p:stCondLst>
                                    <p:cond delay="0"/>
                                  </p:stCondLst>
                                  <p:childTnLst>
                                    <p:set>
                                      <p:cBhvr>
                                        <p:cTn id="203" dur="1" fill="hold">
                                          <p:stCondLst>
                                            <p:cond delay="0"/>
                                          </p:stCondLst>
                                        </p:cTn>
                                        <p:tgtEl>
                                          <p:spTgt spid="91"/>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5" grpId="0" animBg="1"/>
      <p:bldP spid="16" grpId="0" uiExpand="1" animBg="1"/>
      <p:bldP spid="16" grpId="1" uiExpand="1" animBg="1"/>
      <p:bldP spid="50" grpId="0" uiExpand="1" animBg="1"/>
      <p:bldP spid="50" grpId="1" uiExpand="1" animBg="1"/>
      <p:bldP spid="51" grpId="0" uiExpand="1" animBg="1"/>
      <p:bldP spid="51" grpId="1" uiExpand="1" animBg="1"/>
      <p:bldP spid="52" grpId="0" uiExpand="1" animBg="1"/>
      <p:bldP spid="52" grpId="1" uiExpand="1" animBg="1"/>
      <p:bldP spid="53" grpId="0" uiExpand="1" animBg="1"/>
      <p:bldP spid="53" grpId="1" uiExpand="1" animBg="1"/>
      <p:bldP spid="54" grpId="0" uiExpand="1" animBg="1"/>
      <p:bldP spid="54" grpId="1" uiExpand="1" animBg="1"/>
      <p:bldP spid="55" grpId="0" uiExpand="1" animBg="1"/>
      <p:bldP spid="55" grpId="1" uiExpand="1" animBg="1"/>
      <p:bldP spid="56" grpId="0" uiExpand="1" animBg="1"/>
      <p:bldP spid="56" grpId="1" uiExpand="1" animBg="1"/>
      <p:bldP spid="57" grpId="0" uiExpand="1" animBg="1"/>
      <p:bldP spid="57" grpId="1" uiExpand="1" animBg="1"/>
      <p:bldP spid="58" grpId="0" uiExpand="1" animBg="1"/>
      <p:bldP spid="58" grpId="1" uiExpand="1" animBg="1"/>
      <p:bldP spid="59" grpId="0" uiExpand="1" animBg="1"/>
      <p:bldP spid="59" grpId="1" uiExpand="1" animBg="1"/>
      <p:bldP spid="60" grpId="0" uiExpand="1" animBg="1"/>
      <p:bldP spid="60" grpId="1" uiExpand="1" animBg="1"/>
      <p:bldP spid="61" grpId="0" uiExpand="1" animBg="1"/>
      <p:bldP spid="61" grpId="1" uiExpand="1" animBg="1"/>
      <p:bldP spid="61" grpId="2" uiExpand="1" animBg="1"/>
      <p:bldP spid="62" grpId="0" uiExpand="1" animBg="1"/>
      <p:bldP spid="62" grpId="1" uiExpand="1" animBg="1"/>
      <p:bldP spid="62" grpId="2" uiExpand="1" animBg="1"/>
      <p:bldP spid="63" grpId="0" uiExpand="1" animBg="1"/>
      <p:bldP spid="63" grpId="1" uiExpand="1" animBg="1"/>
      <p:bldP spid="63" grpId="2" uiExpand="1" animBg="1"/>
      <p:bldP spid="64" grpId="0" uiExpand="1" animBg="1"/>
      <p:bldP spid="64" grpId="1" uiExpand="1" animBg="1"/>
      <p:bldP spid="64" grpId="2" uiExpand="1" animBg="1"/>
      <p:bldP spid="65" grpId="0" uiExpand="1" animBg="1"/>
      <p:bldP spid="65" grpId="1" uiExpand="1" animBg="1"/>
      <p:bldP spid="65" grpId="2" uiExpand="1" animBg="1"/>
      <p:bldP spid="66" grpId="0" uiExpand="1" animBg="1"/>
      <p:bldP spid="66" grpId="1" uiExpand="1" animBg="1"/>
      <p:bldP spid="66" grpId="2" uiExpand="1" animBg="1"/>
      <p:bldP spid="75" grpId="0" uiExpand="1" animBg="1"/>
      <p:bldP spid="75" grpId="1" uiExpand="1" animBg="1"/>
      <p:bldP spid="75" grpId="2" uiExpand="1" animBg="1"/>
      <p:bldP spid="76" grpId="0" uiExpand="1" animBg="1"/>
      <p:bldP spid="76" grpId="1" uiExpand="1" animBg="1"/>
      <p:bldP spid="76" grpId="2" uiExpand="1" animBg="1"/>
      <p:bldP spid="77" grpId="0" uiExpand="1" animBg="1"/>
      <p:bldP spid="77" grpId="1" uiExpand="1" animBg="1"/>
      <p:bldP spid="77" grpId="2" uiExpand="1" animBg="1"/>
      <p:bldP spid="78" grpId="0" uiExpand="1" animBg="1"/>
      <p:bldP spid="78" grpId="1" uiExpand="1" animBg="1"/>
      <p:bldP spid="78" grpId="2" animBg="1"/>
      <p:bldP spid="79" grpId="0" animBg="1"/>
      <p:bldP spid="79" grpId="1" animBg="1"/>
      <p:bldP spid="79" grpId="2" animBg="1"/>
      <p:bldP spid="80" grpId="0" animBg="1"/>
      <p:bldP spid="80" grpId="1" animBg="1"/>
      <p:bldP spid="80" grpId="2" animBg="1"/>
      <p:bldP spid="81" grpId="0" animBg="1"/>
      <p:bldP spid="81" grpId="1" animBg="1"/>
      <p:bldP spid="83" grpId="0" animBg="1"/>
      <p:bldP spid="86" grpId="0" animBg="1"/>
      <p:bldP spid="86" grpId="1" animBg="1"/>
      <p:bldP spid="86" grpId="2" animBg="1"/>
      <p:bldP spid="87" grpId="0" animBg="1"/>
      <p:bldP spid="87" grpId="1" animBg="1"/>
      <p:bldP spid="87" grpId="2" animBg="1"/>
      <p:bldP spid="89" grpId="0" animBg="1"/>
      <p:bldP spid="89" grpId="1" animBg="1"/>
      <p:bldP spid="90" grpId="0" animBg="1"/>
      <p:bldP spid="90" grpId="1" animBg="1"/>
      <p:bldP spid="90" grpId="2" animBg="1"/>
      <p:bldP spid="91" grpId="0" animBg="1"/>
      <p:bldP spid="91" grpId="1" animBg="1"/>
      <p:bldP spid="91" grpId="2" animBg="1"/>
      <p:bldP spid="82" grpId="0" animBg="1"/>
      <p:bldP spid="82" grpId="1" animBg="1"/>
      <p:bldP spid="8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6E46-9523-CD4F-816C-E8A8A383F1DE}"/>
              </a:ext>
            </a:extLst>
          </p:cNvPr>
          <p:cNvSpPr>
            <a:spLocks noGrp="1"/>
          </p:cNvSpPr>
          <p:nvPr>
            <p:ph type="title"/>
          </p:nvPr>
        </p:nvSpPr>
        <p:spPr/>
        <p:txBody>
          <a:bodyPr/>
          <a:lstStyle/>
          <a:p>
            <a:r>
              <a:rPr lang="en-US" dirty="0" err="1"/>
              <a:t>Prime+Probe</a:t>
            </a:r>
            <a:r>
              <a:rPr lang="en-US" dirty="0"/>
              <a:t> attack examples</a:t>
            </a:r>
          </a:p>
        </p:txBody>
      </p:sp>
      <p:sp>
        <p:nvSpPr>
          <p:cNvPr id="3" name="Content Placeholder 2">
            <a:extLst>
              <a:ext uri="{FF2B5EF4-FFF2-40B4-BE49-F238E27FC236}">
                <a16:creationId xmlns:a16="http://schemas.microsoft.com/office/drawing/2014/main" id="{DD05D8C2-0D35-E540-9F9F-66ACB34ADBB6}"/>
              </a:ext>
            </a:extLst>
          </p:cNvPr>
          <p:cNvSpPr>
            <a:spLocks noGrp="1"/>
          </p:cNvSpPr>
          <p:nvPr>
            <p:ph idx="1"/>
          </p:nvPr>
        </p:nvSpPr>
        <p:spPr>
          <a:xfrm>
            <a:off x="185738" y="1417638"/>
            <a:ext cx="8501062" cy="4708525"/>
          </a:xfrm>
        </p:spPr>
        <p:txBody>
          <a:bodyPr>
            <a:normAutofit fontScale="85000" lnSpcReduction="20000"/>
          </a:bodyPr>
          <a:lstStyle/>
          <a:p>
            <a:r>
              <a:rPr lang="en-US" dirty="0">
                <a:solidFill>
                  <a:srgbClr val="FF0000"/>
                </a:solidFill>
              </a:rPr>
              <a:t>RSA</a:t>
            </a:r>
            <a:r>
              <a:rPr lang="en-US" dirty="0"/>
              <a:t> (OpenSSL 0.9.7c), Percival 2005</a:t>
            </a:r>
          </a:p>
          <a:p>
            <a:endParaRPr lang="en-US" dirty="0"/>
          </a:p>
          <a:p>
            <a:r>
              <a:rPr lang="en-US" dirty="0">
                <a:solidFill>
                  <a:srgbClr val="FF0000"/>
                </a:solidFill>
              </a:rPr>
              <a:t>AES</a:t>
            </a:r>
            <a:r>
              <a:rPr lang="en-US" dirty="0"/>
              <a:t> (OpenSSL 0.9.8),  </a:t>
            </a:r>
            <a:r>
              <a:rPr lang="en-US" dirty="0" err="1"/>
              <a:t>Osvik</a:t>
            </a:r>
            <a:r>
              <a:rPr lang="en-US" dirty="0"/>
              <a:t>, Shamir, and </a:t>
            </a:r>
            <a:r>
              <a:rPr lang="en-US" dirty="0" err="1"/>
              <a:t>Tromer</a:t>
            </a:r>
            <a:r>
              <a:rPr lang="en-US" dirty="0"/>
              <a:t>. 2005 </a:t>
            </a:r>
            <a:r>
              <a:rPr lang="en-US" dirty="0" err="1"/>
              <a:t>Tromer</a:t>
            </a:r>
            <a:r>
              <a:rPr lang="en-US" dirty="0"/>
              <a:t>, </a:t>
            </a:r>
            <a:r>
              <a:rPr lang="en-US" dirty="0" err="1"/>
              <a:t>Osvik</a:t>
            </a:r>
            <a:r>
              <a:rPr lang="en-US" dirty="0"/>
              <a:t>, and Shamir. 2010</a:t>
            </a:r>
          </a:p>
          <a:p>
            <a:pPr marL="0" indent="0">
              <a:buNone/>
            </a:pPr>
            <a:endParaRPr lang="en-US" dirty="0"/>
          </a:p>
          <a:p>
            <a:r>
              <a:rPr lang="en-US" dirty="0">
                <a:solidFill>
                  <a:srgbClr val="FF0000"/>
                </a:solidFill>
              </a:rPr>
              <a:t>DSA</a:t>
            </a:r>
            <a:r>
              <a:rPr lang="en-US" dirty="0"/>
              <a:t> (OpenSSL 0.9.8d)  </a:t>
            </a:r>
            <a:r>
              <a:rPr lang="en-US" dirty="0" err="1"/>
              <a:t>Onur</a:t>
            </a:r>
            <a:r>
              <a:rPr lang="en-US" dirty="0"/>
              <a:t> </a:t>
            </a:r>
            <a:r>
              <a:rPr lang="en-US" dirty="0" err="1"/>
              <a:t>Acıic¸mez</a:t>
            </a:r>
            <a:r>
              <a:rPr lang="en-US" dirty="0"/>
              <a:t>, Brumley, and </a:t>
            </a:r>
            <a:r>
              <a:rPr lang="en-US" dirty="0" err="1"/>
              <a:t>Grabher</a:t>
            </a:r>
            <a:r>
              <a:rPr lang="en-US" dirty="0"/>
              <a:t>. 2010</a:t>
            </a:r>
          </a:p>
          <a:p>
            <a:endParaRPr lang="en-US" dirty="0"/>
          </a:p>
          <a:p>
            <a:r>
              <a:rPr lang="en-US" dirty="0">
                <a:solidFill>
                  <a:srgbClr val="FF0000"/>
                </a:solidFill>
              </a:rPr>
              <a:t>ECDSA</a:t>
            </a:r>
            <a:r>
              <a:rPr lang="en-US" dirty="0"/>
              <a:t> (OpenSSL 0.9.8k) Brumley and Hakala. 2009</a:t>
            </a:r>
          </a:p>
          <a:p>
            <a:endParaRPr lang="en-US" dirty="0"/>
          </a:p>
          <a:p>
            <a:r>
              <a:rPr lang="en-US" dirty="0" err="1">
                <a:solidFill>
                  <a:srgbClr val="FF0000"/>
                </a:solidFill>
              </a:rPr>
              <a:t>ElGamal</a:t>
            </a:r>
            <a:r>
              <a:rPr lang="en-US" dirty="0"/>
              <a:t> (</a:t>
            </a:r>
            <a:r>
              <a:rPr lang="en-US" dirty="0" err="1"/>
              <a:t>GnuPG</a:t>
            </a:r>
            <a:r>
              <a:rPr lang="en-US" dirty="0"/>
              <a:t> v.2.0.19,libgcrypt v.1.5.0)  Zhang, </a:t>
            </a:r>
            <a:r>
              <a:rPr lang="en-US" dirty="0" err="1"/>
              <a:t>Juels</a:t>
            </a:r>
            <a:r>
              <a:rPr lang="en-US" dirty="0"/>
              <a:t>, Reiter, and </a:t>
            </a:r>
            <a:r>
              <a:rPr lang="en-US" dirty="0" err="1"/>
              <a:t>Ristenpart</a:t>
            </a:r>
            <a:r>
              <a:rPr lang="en-US" dirty="0"/>
              <a:t>. 2012</a:t>
            </a:r>
          </a:p>
          <a:p>
            <a:pPr marL="0" indent="0">
              <a:buNone/>
            </a:pP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3993A27-1DE2-7047-B0D4-62E86CF52993}"/>
              </a:ext>
            </a:extLst>
          </p:cNvPr>
          <p:cNvSpPr>
            <a:spLocks noGrp="1"/>
          </p:cNvSpPr>
          <p:nvPr>
            <p:ph type="sldNum" sz="quarter" idx="12"/>
          </p:nvPr>
        </p:nvSpPr>
        <p:spPr/>
        <p:txBody>
          <a:bodyPr/>
          <a:lstStyle/>
          <a:p>
            <a:fld id="{73921DC4-839C-F146-AAA5-B7DC0031F985}" type="slidenum">
              <a:rPr lang="en-US" smtClean="0"/>
              <a:t>19</a:t>
            </a:fld>
            <a:endParaRPr lang="en-US"/>
          </a:p>
        </p:txBody>
      </p:sp>
    </p:spTree>
    <p:extLst>
      <p:ext uri="{BB962C8B-B14F-4D97-AF65-F5344CB8AC3E}">
        <p14:creationId xmlns:p14="http://schemas.microsoft.com/office/powerpoint/2010/main" val="332342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E77E-8177-D44B-B735-511F1C82501E}"/>
              </a:ext>
            </a:extLst>
          </p:cNvPr>
          <p:cNvSpPr>
            <a:spLocks noGrp="1"/>
          </p:cNvSpPr>
          <p:nvPr>
            <p:ph type="title"/>
          </p:nvPr>
        </p:nvSpPr>
        <p:spPr/>
        <p:txBody>
          <a:bodyPr/>
          <a:lstStyle/>
          <a:p>
            <a:r>
              <a:rPr lang="en-US" dirty="0"/>
              <a:t>Intel Software Guard Extensions</a:t>
            </a:r>
          </a:p>
        </p:txBody>
      </p:sp>
      <p:sp>
        <p:nvSpPr>
          <p:cNvPr id="3" name="Content Placeholder 2">
            <a:extLst>
              <a:ext uri="{FF2B5EF4-FFF2-40B4-BE49-F238E27FC236}">
                <a16:creationId xmlns:a16="http://schemas.microsoft.com/office/drawing/2014/main" id="{E2F5A9B0-048E-4649-81FE-F1D07C4C5E9B}"/>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 name="Picture 19">
            <a:extLst>
              <a:ext uri="{FF2B5EF4-FFF2-40B4-BE49-F238E27FC236}">
                <a16:creationId xmlns:a16="http://schemas.microsoft.com/office/drawing/2014/main" id="{7CB01E29-9581-9B4A-B302-CC232FC72DD1}"/>
              </a:ext>
            </a:extLst>
          </p:cNvPr>
          <p:cNvPicPr>
            <a:picLocks noChangeAspect="1"/>
          </p:cNvPicPr>
          <p:nvPr/>
        </p:nvPicPr>
        <p:blipFill>
          <a:blip r:embed="rId3"/>
          <a:stretch>
            <a:fillRect/>
          </a:stretch>
        </p:blipFill>
        <p:spPr>
          <a:xfrm>
            <a:off x="1979468" y="1600200"/>
            <a:ext cx="5018434" cy="3623309"/>
          </a:xfrm>
          <a:prstGeom prst="rect">
            <a:avLst/>
          </a:prstGeom>
        </p:spPr>
      </p:pic>
      <p:pic>
        <p:nvPicPr>
          <p:cNvPr id="18" name="Picture 17">
            <a:extLst>
              <a:ext uri="{FF2B5EF4-FFF2-40B4-BE49-F238E27FC236}">
                <a16:creationId xmlns:a16="http://schemas.microsoft.com/office/drawing/2014/main" id="{F8B44469-7BDE-734D-ABAD-6B48ED4C27B4}"/>
              </a:ext>
            </a:extLst>
          </p:cNvPr>
          <p:cNvPicPr>
            <a:picLocks noChangeAspect="1"/>
          </p:cNvPicPr>
          <p:nvPr/>
        </p:nvPicPr>
        <p:blipFill>
          <a:blip r:embed="rId4"/>
          <a:stretch>
            <a:fillRect/>
          </a:stretch>
        </p:blipFill>
        <p:spPr>
          <a:xfrm>
            <a:off x="2235443" y="1699301"/>
            <a:ext cx="1522269" cy="1712552"/>
          </a:xfrm>
          <a:prstGeom prst="rect">
            <a:avLst/>
          </a:prstGeom>
        </p:spPr>
      </p:pic>
      <p:pic>
        <p:nvPicPr>
          <p:cNvPr id="15" name="Picture 14">
            <a:extLst>
              <a:ext uri="{FF2B5EF4-FFF2-40B4-BE49-F238E27FC236}">
                <a16:creationId xmlns:a16="http://schemas.microsoft.com/office/drawing/2014/main" id="{966AB8FE-7E51-854F-93A8-3F39E9BDDA21}"/>
              </a:ext>
            </a:extLst>
          </p:cNvPr>
          <p:cNvPicPr>
            <a:picLocks noChangeAspect="1"/>
          </p:cNvPicPr>
          <p:nvPr/>
        </p:nvPicPr>
        <p:blipFill>
          <a:blip r:embed="rId5"/>
          <a:stretch>
            <a:fillRect/>
          </a:stretch>
        </p:blipFill>
        <p:spPr>
          <a:xfrm>
            <a:off x="4685476" y="3049171"/>
            <a:ext cx="688167" cy="725365"/>
          </a:xfrm>
          <a:prstGeom prst="rect">
            <a:avLst/>
          </a:prstGeom>
        </p:spPr>
      </p:pic>
      <p:sp>
        <p:nvSpPr>
          <p:cNvPr id="4" name="Slide Number Placeholder 3">
            <a:extLst>
              <a:ext uri="{FF2B5EF4-FFF2-40B4-BE49-F238E27FC236}">
                <a16:creationId xmlns:a16="http://schemas.microsoft.com/office/drawing/2014/main" id="{EB49190E-B722-EA47-852E-4FA253E22DCF}"/>
              </a:ext>
            </a:extLst>
          </p:cNvPr>
          <p:cNvSpPr>
            <a:spLocks noGrp="1"/>
          </p:cNvSpPr>
          <p:nvPr>
            <p:ph type="sldNum" sz="quarter" idx="12"/>
          </p:nvPr>
        </p:nvSpPr>
        <p:spPr/>
        <p:txBody>
          <a:bodyPr/>
          <a:lstStyle/>
          <a:p>
            <a:fld id="{73921DC4-839C-F146-AAA5-B7DC0031F985}" type="slidenum">
              <a:rPr lang="en-US" smtClean="0"/>
              <a:t>2</a:t>
            </a:fld>
            <a:endParaRPr lang="en-US"/>
          </a:p>
        </p:txBody>
      </p:sp>
      <p:sp>
        <p:nvSpPr>
          <p:cNvPr id="21" name="TextBox 20">
            <a:extLst>
              <a:ext uri="{FF2B5EF4-FFF2-40B4-BE49-F238E27FC236}">
                <a16:creationId xmlns:a16="http://schemas.microsoft.com/office/drawing/2014/main" id="{7D0C6218-4C61-CD40-A27E-E32ECD0AF195}"/>
              </a:ext>
            </a:extLst>
          </p:cNvPr>
          <p:cNvSpPr txBox="1"/>
          <p:nvPr/>
        </p:nvSpPr>
        <p:spPr>
          <a:xfrm>
            <a:off x="2657212" y="2435063"/>
            <a:ext cx="678730" cy="369332"/>
          </a:xfrm>
          <a:prstGeom prst="rect">
            <a:avLst/>
          </a:prstGeom>
          <a:noFill/>
        </p:spPr>
        <p:txBody>
          <a:bodyPr wrap="square" rtlCol="0">
            <a:spAutoFit/>
          </a:bodyPr>
          <a:lstStyle/>
          <a:p>
            <a:r>
              <a:rPr lang="en-US" dirty="0">
                <a:solidFill>
                  <a:srgbClr val="FF0000"/>
                </a:solidFill>
              </a:rPr>
              <a:t>Mail</a:t>
            </a:r>
          </a:p>
        </p:txBody>
      </p:sp>
      <p:sp>
        <p:nvSpPr>
          <p:cNvPr id="22" name="TextBox 21">
            <a:extLst>
              <a:ext uri="{FF2B5EF4-FFF2-40B4-BE49-F238E27FC236}">
                <a16:creationId xmlns:a16="http://schemas.microsoft.com/office/drawing/2014/main" id="{1D5DAE72-6B40-8049-ABCB-524B28467BE7}"/>
              </a:ext>
            </a:extLst>
          </p:cNvPr>
          <p:cNvSpPr txBox="1"/>
          <p:nvPr/>
        </p:nvSpPr>
        <p:spPr>
          <a:xfrm>
            <a:off x="2637928" y="2804395"/>
            <a:ext cx="846578" cy="369332"/>
          </a:xfrm>
          <a:prstGeom prst="rect">
            <a:avLst/>
          </a:prstGeom>
          <a:noFill/>
        </p:spPr>
        <p:txBody>
          <a:bodyPr wrap="none" rtlCol="0">
            <a:spAutoFit/>
          </a:bodyPr>
          <a:lstStyle/>
          <a:p>
            <a:r>
              <a:rPr lang="en-US" dirty="0">
                <a:solidFill>
                  <a:srgbClr val="FF0000"/>
                </a:solidFill>
              </a:rPr>
              <a:t>Data …</a:t>
            </a:r>
          </a:p>
        </p:txBody>
      </p:sp>
      <p:sp>
        <p:nvSpPr>
          <p:cNvPr id="26" name="TextBox 25">
            <a:extLst>
              <a:ext uri="{FF2B5EF4-FFF2-40B4-BE49-F238E27FC236}">
                <a16:creationId xmlns:a16="http://schemas.microsoft.com/office/drawing/2014/main" id="{633C0533-2053-1E44-AA47-C44805756099}"/>
              </a:ext>
            </a:extLst>
          </p:cNvPr>
          <p:cNvSpPr txBox="1"/>
          <p:nvPr/>
        </p:nvSpPr>
        <p:spPr>
          <a:xfrm>
            <a:off x="457201" y="5495828"/>
            <a:ext cx="7602718" cy="1200329"/>
          </a:xfrm>
          <a:prstGeom prst="rect">
            <a:avLst/>
          </a:prstGeom>
          <a:noFill/>
        </p:spPr>
        <p:txBody>
          <a:bodyPr wrap="square" rtlCol="0">
            <a:spAutoFit/>
          </a:bodyPr>
          <a:lstStyle/>
          <a:p>
            <a:pPr marL="342900" indent="-342900">
              <a:buFont typeface="+mj-lt"/>
              <a:buAutoNum type="arabicPeriod"/>
            </a:pPr>
            <a:r>
              <a:rPr lang="en-US" dirty="0"/>
              <a:t>Set of instructions aiming to guarantee </a:t>
            </a:r>
            <a:r>
              <a:rPr lang="en-US" dirty="0">
                <a:solidFill>
                  <a:srgbClr val="FF0000"/>
                </a:solidFill>
              </a:rPr>
              <a:t>confidentiality</a:t>
            </a:r>
            <a:r>
              <a:rPr lang="en-US" dirty="0"/>
              <a:t> and </a:t>
            </a:r>
            <a:r>
              <a:rPr lang="en-US" dirty="0">
                <a:solidFill>
                  <a:srgbClr val="FF0000"/>
                </a:solidFill>
              </a:rPr>
              <a:t>integrity</a:t>
            </a:r>
            <a:r>
              <a:rPr lang="en-US" dirty="0"/>
              <a:t> of applications that run inside </a:t>
            </a:r>
            <a:r>
              <a:rPr lang="en-US" dirty="0">
                <a:solidFill>
                  <a:srgbClr val="FF0000"/>
                </a:solidFill>
              </a:rPr>
              <a:t>untrusted environments</a:t>
            </a:r>
            <a:r>
              <a:rPr lang="en-US" dirty="0"/>
              <a:t>.</a:t>
            </a:r>
          </a:p>
          <a:p>
            <a:pPr marL="342900" indent="-342900">
              <a:buFont typeface="+mj-lt"/>
              <a:buAutoNum type="arabicPeriod"/>
            </a:pPr>
            <a:r>
              <a:rPr lang="en-US" dirty="0"/>
              <a:t>Protects </a:t>
            </a:r>
            <a:r>
              <a:rPr lang="en-US" i="1" dirty="0"/>
              <a:t>enclaves </a:t>
            </a:r>
            <a:r>
              <a:rPr lang="en-US" dirty="0"/>
              <a:t>of code and data</a:t>
            </a:r>
          </a:p>
          <a:p>
            <a:pPr marL="342900" indent="-342900">
              <a:buFont typeface="+mj-lt"/>
              <a:buAutoNum type="arabicPeriod"/>
            </a:pPr>
            <a:endParaRPr lang="en-US" dirty="0"/>
          </a:p>
        </p:txBody>
      </p:sp>
    </p:spTree>
    <p:extLst>
      <p:ext uri="{BB962C8B-B14F-4D97-AF65-F5344CB8AC3E}">
        <p14:creationId xmlns:p14="http://schemas.microsoft.com/office/powerpoint/2010/main" val="282138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0F45-0AC6-5E45-AF19-7B91B86DE66A}"/>
              </a:ext>
            </a:extLst>
          </p:cNvPr>
          <p:cNvSpPr>
            <a:spLocks noGrp="1"/>
          </p:cNvSpPr>
          <p:nvPr>
            <p:ph type="title"/>
          </p:nvPr>
        </p:nvSpPr>
        <p:spPr/>
        <p:txBody>
          <a:bodyPr/>
          <a:lstStyle/>
          <a:p>
            <a:r>
              <a:rPr lang="en-US" dirty="0"/>
              <a:t>Countermeasures</a:t>
            </a:r>
          </a:p>
        </p:txBody>
      </p:sp>
      <p:sp>
        <p:nvSpPr>
          <p:cNvPr id="3" name="Content Placeholder 2">
            <a:extLst>
              <a:ext uri="{FF2B5EF4-FFF2-40B4-BE49-F238E27FC236}">
                <a16:creationId xmlns:a16="http://schemas.microsoft.com/office/drawing/2014/main" id="{116FC44B-5A48-B64E-A325-678D8580FE5D}"/>
              </a:ext>
            </a:extLst>
          </p:cNvPr>
          <p:cNvSpPr>
            <a:spLocks noGrp="1"/>
          </p:cNvSpPr>
          <p:nvPr>
            <p:ph idx="1"/>
          </p:nvPr>
        </p:nvSpPr>
        <p:spPr>
          <a:xfrm>
            <a:off x="457200" y="846138"/>
            <a:ext cx="8229600" cy="4132294"/>
          </a:xfrm>
        </p:spPr>
        <p:txBody>
          <a:bodyPr>
            <a:normAutofit/>
          </a:bodyPr>
          <a:lstStyle/>
          <a:p>
            <a:endParaRPr lang="en-US" dirty="0"/>
          </a:p>
          <a:p>
            <a:endParaRPr lang="en-US" dirty="0"/>
          </a:p>
          <a:p>
            <a:r>
              <a:rPr lang="en-US" dirty="0"/>
              <a:t>Constant-time techniques:</a:t>
            </a:r>
          </a:p>
          <a:p>
            <a:pPr lvl="1"/>
            <a:r>
              <a:rPr lang="en-US" dirty="0"/>
              <a:t>remove conditional execution (two conditions can have different execution time)</a:t>
            </a:r>
          </a:p>
          <a:p>
            <a:pPr lvl="1"/>
            <a:r>
              <a:rPr lang="en-US" dirty="0"/>
              <a:t>no secret dependent memory access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7F7A5D8-73F5-554D-B18C-6A2CED272627}"/>
              </a:ext>
            </a:extLst>
          </p:cNvPr>
          <p:cNvSpPr>
            <a:spLocks noGrp="1"/>
          </p:cNvSpPr>
          <p:nvPr>
            <p:ph type="sldNum" sz="quarter" idx="12"/>
          </p:nvPr>
        </p:nvSpPr>
        <p:spPr/>
        <p:txBody>
          <a:bodyPr/>
          <a:lstStyle/>
          <a:p>
            <a:fld id="{73921DC4-839C-F146-AAA5-B7DC0031F985}" type="slidenum">
              <a:rPr lang="en-US" smtClean="0"/>
              <a:t>20</a:t>
            </a:fld>
            <a:endParaRPr lang="en-US"/>
          </a:p>
        </p:txBody>
      </p:sp>
      <p:pic>
        <p:nvPicPr>
          <p:cNvPr id="6" name="Picture 5">
            <a:extLst>
              <a:ext uri="{FF2B5EF4-FFF2-40B4-BE49-F238E27FC236}">
                <a16:creationId xmlns:a16="http://schemas.microsoft.com/office/drawing/2014/main" id="{3081DA6C-F004-AB4C-8A63-069AABC089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17611" y="3125248"/>
            <a:ext cx="2426389" cy="3706367"/>
          </a:xfrm>
          <a:prstGeom prst="rect">
            <a:avLst/>
          </a:prstGeom>
        </p:spPr>
      </p:pic>
    </p:spTree>
    <p:extLst>
      <p:ext uri="{BB962C8B-B14F-4D97-AF65-F5344CB8AC3E}">
        <p14:creationId xmlns:p14="http://schemas.microsoft.com/office/powerpoint/2010/main" val="11933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9B92-C39B-2649-892B-6F763F96CA09}"/>
              </a:ext>
            </a:extLst>
          </p:cNvPr>
          <p:cNvSpPr>
            <a:spLocks noGrp="1"/>
          </p:cNvSpPr>
          <p:nvPr>
            <p:ph type="title"/>
          </p:nvPr>
        </p:nvSpPr>
        <p:spPr/>
        <p:txBody>
          <a:bodyPr/>
          <a:lstStyle/>
          <a:p>
            <a:r>
              <a:rPr lang="en-US" dirty="0"/>
              <a:t>In our attack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F0711F-D6AA-B14A-B452-4CEF05DD9420}"/>
                  </a:ext>
                </a:extLst>
              </p:cNvPr>
              <p:cNvSpPr>
                <a:spLocks noGrp="1"/>
              </p:cNvSpPr>
              <p:nvPr>
                <p:ph idx="1"/>
              </p:nvPr>
            </p:nvSpPr>
            <p:spPr/>
            <p:txBody>
              <a:bodyPr/>
              <a:lstStyle/>
              <a:p>
                <a:r>
                  <a:rPr lang="en-US" dirty="0"/>
                  <a:t>The signing algorithm requires computing: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sup>
                    </m:sSup>
                  </m:oMath>
                </a14:m>
                <a:endParaRPr lang="en-US" dirty="0"/>
              </a:p>
              <a:p>
                <a:r>
                  <a:rPr lang="en-US" dirty="0"/>
                  <a:t>Use some variant of square and multiply which uses </a:t>
                </a:r>
                <a:r>
                  <a:rPr lang="en-US" dirty="0">
                    <a:solidFill>
                      <a:srgbClr val="FF0000"/>
                    </a:solidFill>
                  </a:rPr>
                  <a:t>windows</a:t>
                </a:r>
                <a:r>
                  <a:rPr lang="en-US" dirty="0"/>
                  <a:t> of bits.</a:t>
                </a:r>
              </a:p>
              <a:p>
                <a:r>
                  <a:rPr lang="en-US" dirty="0"/>
                  <a:t>Exponentiation faster with </a:t>
                </a:r>
                <a:r>
                  <a:rPr lang="en-US" dirty="0">
                    <a:solidFill>
                      <a:srgbClr val="FF0000"/>
                    </a:solidFill>
                  </a:rPr>
                  <a:t>fewer non-zeros bits</a:t>
                </a:r>
                <a:r>
                  <a:rPr lang="en-US" dirty="0"/>
                  <a:t> (fewer multiplications)</a:t>
                </a:r>
              </a:p>
              <a:p>
                <a:r>
                  <a:rPr lang="en-US" dirty="0">
                    <a:solidFill>
                      <a:srgbClr val="FF0000"/>
                    </a:solidFill>
                  </a:rPr>
                  <a:t>Recode</a:t>
                </a:r>
                <a:r>
                  <a:rPr lang="en-US" dirty="0"/>
                  <a:t> the nonce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oMath>
                </a14:m>
                <a:r>
                  <a:rPr lang="en-US" dirty="0"/>
                  <a:t> to have fewer non-zero bits.</a:t>
                </a:r>
              </a:p>
              <a:p>
                <a:endParaRPr lang="en-US" dirty="0"/>
              </a:p>
            </p:txBody>
          </p:sp>
        </mc:Choice>
        <mc:Fallback xmlns="">
          <p:sp>
            <p:nvSpPr>
              <p:cNvPr id="3" name="Content Placeholder 2">
                <a:extLst>
                  <a:ext uri="{FF2B5EF4-FFF2-40B4-BE49-F238E27FC236}">
                    <a16:creationId xmlns:a16="http://schemas.microsoft.com/office/drawing/2014/main" id="{D6F0711F-D6AA-B14A-B452-4CEF05DD9420}"/>
                  </a:ext>
                </a:extLst>
              </p:cNvPr>
              <p:cNvSpPr>
                <a:spLocks noGrp="1" noRot="1" noChangeAspect="1" noMove="1" noResize="1" noEditPoints="1" noAdjustHandles="1" noChangeArrowheads="1" noChangeShapeType="1" noTextEdit="1"/>
              </p:cNvSpPr>
              <p:nvPr>
                <p:ph idx="1"/>
              </p:nvPr>
            </p:nvSpPr>
            <p:spPr>
              <a:blipFill>
                <a:blip r:embed="rId3"/>
                <a:stretch>
                  <a:fillRect l="-1852"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1A7764-77AF-8F42-8332-B7F26DEAF1B0}"/>
              </a:ext>
            </a:extLst>
          </p:cNvPr>
          <p:cNvSpPr>
            <a:spLocks noGrp="1"/>
          </p:cNvSpPr>
          <p:nvPr>
            <p:ph type="sldNum" sz="quarter" idx="12"/>
          </p:nvPr>
        </p:nvSpPr>
        <p:spPr/>
        <p:txBody>
          <a:bodyPr/>
          <a:lstStyle/>
          <a:p>
            <a:fld id="{73921DC4-839C-F146-AAA5-B7DC0031F985}" type="slidenum">
              <a:rPr lang="en-US" smtClean="0"/>
              <a:t>21</a:t>
            </a:fld>
            <a:endParaRPr lang="en-US"/>
          </a:p>
        </p:txBody>
      </p:sp>
    </p:spTree>
    <p:extLst>
      <p:ext uri="{BB962C8B-B14F-4D97-AF65-F5344CB8AC3E}">
        <p14:creationId xmlns:p14="http://schemas.microsoft.com/office/powerpoint/2010/main" val="33315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2136-D515-4C46-843B-A311E008C050}"/>
              </a:ext>
            </a:extLst>
          </p:cNvPr>
          <p:cNvSpPr>
            <a:spLocks noGrp="1"/>
          </p:cNvSpPr>
          <p:nvPr>
            <p:ph type="title"/>
          </p:nvPr>
        </p:nvSpPr>
        <p:spPr/>
        <p:txBody>
          <a:bodyPr/>
          <a:lstStyle/>
          <a:p>
            <a:r>
              <a:rPr lang="en-US" dirty="0"/>
              <a:t>Recoding the </a:t>
            </a:r>
            <a:r>
              <a:rPr lang="en-US" dirty="0" err="1"/>
              <a:t>nonces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DB0D09-DBAF-DF47-88FA-7A04BD1E1A93}"/>
                  </a:ext>
                </a:extLst>
              </p:cNvPr>
              <p:cNvSpPr>
                <a:spLocks noGrp="1"/>
              </p:cNvSpPr>
              <p:nvPr>
                <p:ph idx="1"/>
              </p:nvPr>
            </p:nvSpPr>
            <p:spPr>
              <a:xfrm>
                <a:off x="457199" y="1417638"/>
                <a:ext cx="8476735" cy="4938712"/>
              </a:xfrm>
            </p:spPr>
            <p:txBody>
              <a:bodyPr>
                <a:normAutofit fontScale="70000" lnSpcReduction="20000"/>
              </a:bodyPr>
              <a:lstStyle/>
              <a:p>
                <a:r>
                  <a:rPr lang="en-US" dirty="0">
                    <a:solidFill>
                      <a:srgbClr val="FF0000"/>
                    </a:solidFill>
                  </a:rPr>
                  <a:t>Non-adjacent form (NAF) encoding: </a:t>
                </a:r>
              </a:p>
              <a:p>
                <a:pPr marL="0" indent="0">
                  <a:buNone/>
                </a:pPr>
                <a:r>
                  <a:rPr lang="en-US" dirty="0"/>
                  <a:t>			a. no two sequential non-zero digits.</a:t>
                </a:r>
              </a:p>
              <a:p>
                <a:pPr marL="0" indent="0">
                  <a:buNone/>
                </a:pPr>
                <a:r>
                  <a:rPr lang="en-US" dirty="0"/>
                  <a:t>			b. signed digits</a:t>
                </a:r>
              </a:p>
              <a:p>
                <a:r>
                  <a:rPr lang="en-US" dirty="0">
                    <a:solidFill>
                      <a:srgbClr val="408000"/>
                    </a:solidFill>
                  </a:rPr>
                  <a:t>Example:</a:t>
                </a:r>
                <a:endParaRPr lang="en-US" dirty="0"/>
              </a:p>
              <a:p>
                <a:pPr marL="0" indent="0">
                  <a:buNone/>
                </a:pPr>
                <a:r>
                  <a:rPr lang="en-US" dirty="0"/>
                  <a:t>			a. </a:t>
                </a:r>
                <a:r>
                  <a:rPr lang="en-US" dirty="0">
                    <a:solidFill>
                      <a:schemeClr val="tx2">
                        <a:lumMod val="60000"/>
                        <a:lumOff val="40000"/>
                      </a:schemeClr>
                    </a:solidFill>
                  </a:rPr>
                  <a:t>binary</a:t>
                </a:r>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0</m:t>
                        </m:r>
                      </m:sup>
                    </m:sSup>
                    <m:r>
                      <a:rPr lang="en-US">
                        <a:latin typeface="Cambria Math" panose="02040503050406030204" pitchFamily="18" charset="0"/>
                      </a:rPr>
                      <m:t>=7</m:t>
                    </m:r>
                  </m:oMath>
                </a14:m>
                <a:endParaRPr lang="en-US" dirty="0"/>
              </a:p>
              <a:p>
                <a:pPr marL="0" indent="0">
                  <a:buNone/>
                </a:pPr>
                <a:r>
                  <a:rPr lang="en-US" dirty="0"/>
                  <a:t>			b. </a:t>
                </a:r>
                <a:r>
                  <a:rPr lang="en-US" dirty="0">
                    <a:solidFill>
                      <a:schemeClr val="tx2">
                        <a:lumMod val="60000"/>
                        <a:lumOff val="40000"/>
                      </a:schemeClr>
                    </a:solidFill>
                  </a:rPr>
                  <a:t>2-NAF</a:t>
                </a:r>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0</m:t>
                        </m:r>
                      </m:sup>
                    </m:sSup>
                    <m:r>
                      <a:rPr lang="en-US" i="1">
                        <a:latin typeface="Cambria Math" panose="02040503050406030204" pitchFamily="18" charset="0"/>
                      </a:rPr>
                      <m:t>=7</m:t>
                    </m:r>
                  </m:oMath>
                </a14:m>
                <a:endParaRPr lang="en-US" dirty="0"/>
              </a:p>
              <a:p>
                <a:endParaRPr lang="en-US" dirty="0"/>
              </a:p>
              <a:p>
                <a:r>
                  <a:rPr lang="en-US" dirty="0"/>
                  <a:t>Generalization to </a:t>
                </a:r>
                <a:r>
                  <a:rPr lang="en-US" i="1" dirty="0"/>
                  <a:t>w</a:t>
                </a:r>
                <a:r>
                  <a:rPr lang="en-US" dirty="0"/>
                  <a:t>-NAF: work in base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𝑤</m:t>
                        </m:r>
                      </m:sup>
                    </m:sSup>
                    <m:r>
                      <a:rPr lang="en-US" b="0" i="1" smtClean="0">
                        <a:latin typeface="Cambria Math" panose="02040503050406030204" pitchFamily="18" charset="0"/>
                      </a:rPr>
                      <m:t>.</m:t>
                    </m:r>
                  </m:oMath>
                </a14:m>
                <a:endParaRPr lang="en-US" dirty="0"/>
              </a:p>
              <a:p>
                <a:r>
                  <a:rPr lang="en-US" dirty="0"/>
                  <a:t>The quoting enclave </a:t>
                </a:r>
                <a:r>
                  <a:rPr lang="en-US" i="1" dirty="0"/>
                  <a:t>recodes </a:t>
                </a:r>
                <a:r>
                  <a:rPr lang="en-US" dirty="0"/>
                  <a:t>the scalar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𝑓</m:t>
                        </m:r>
                      </m:sub>
                    </m:sSub>
                  </m:oMath>
                </a14:m>
                <a:r>
                  <a:rPr lang="en-US" dirty="0"/>
                  <a:t> using some variant of </a:t>
                </a:r>
                <a:r>
                  <a:rPr lang="en-US" i="1" dirty="0"/>
                  <a:t>w</a:t>
                </a:r>
                <a:r>
                  <a:rPr lang="en-US" dirty="0"/>
                  <a:t>-NAF.</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𝑓</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e>
                    </m:d>
                  </m:oMath>
                </a14:m>
                <a:r>
                  <a:rPr lang="en-US" dirty="0"/>
                  <a:t> </a:t>
                </a:r>
                <a:r>
                  <a:rPr lang="en-US" dirty="0" err="1"/>
                  <a:t>s.t.</a:t>
                </a:r>
                <a:r>
                  <a:rPr lang="en-US" dirty="0"/>
                  <a:t>:</a:t>
                </a:r>
              </a:p>
              <a:p>
                <a:pPr marL="971550" lvl="1" indent="-514350">
                  <a:buFont typeface="+mj-lt"/>
                  <a:buAutoNum type="arabi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𝑓</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 </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nary>
                    <m:r>
                      <a:rPr lang="en-US" i="1">
                        <a:latin typeface="Cambria Math" panose="02040503050406030204" pitchFamily="18" charset="0"/>
                      </a:rPr>
                      <m:t> </m:t>
                    </m:r>
                  </m:oMath>
                </a14:m>
                <a:endParaRPr lang="en-US" dirty="0"/>
              </a:p>
              <a:p>
                <a:pPr marL="971550" lvl="1" indent="-514350">
                  <a:buFont typeface="+mj-lt"/>
                  <a:buAutoNum type="arabicPeriod"/>
                </a:pPr>
                <a:r>
                  <a:rPr lang="en-US" dirty="0"/>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𝑤</m:t>
                        </m:r>
                      </m:sup>
                    </m:sSup>
                    <m:r>
                      <a:rPr lang="en-US"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𝑤</m:t>
                        </m:r>
                      </m:sup>
                    </m:sSup>
                    <m:r>
                      <a:rPr lang="en-US">
                        <a:latin typeface="Cambria Math" panose="02040503050406030204" pitchFamily="18" charset="0"/>
                      </a:rPr>
                      <m:t>−1</m:t>
                    </m:r>
                  </m:oMath>
                </a14:m>
                <a:r>
                  <a:rPr lang="en-US" dirty="0"/>
                  <a:t>.</a:t>
                </a:r>
              </a:p>
              <a:p>
                <a:r>
                  <a:rPr lang="en-US" dirty="0">
                    <a:solidFill>
                      <a:srgbClr val="408000"/>
                    </a:solidFill>
                  </a:rPr>
                  <a:t>Example: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0, 0, 1, −25</m:t>
                        </m:r>
                      </m:e>
                    </m:d>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5⋅1</m:t>
                        </m:r>
                      </m:sup>
                    </m:sSup>
                    <m:r>
                      <a:rPr lang="en-US" b="0" i="1" dirty="0" smtClean="0">
                        <a:latin typeface="Cambria Math" panose="02040503050406030204" pitchFamily="18" charset="0"/>
                      </a:rPr>
                      <m:t>⋅1+</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5⋅0</m:t>
                        </m:r>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−25</m:t>
                        </m:r>
                      </m:e>
                    </m:d>
                    <m:r>
                      <a:rPr lang="en-US" b="0" i="1" dirty="0" smtClean="0">
                        <a:latin typeface="Cambria Math" panose="02040503050406030204" pitchFamily="18" charset="0"/>
                      </a:rPr>
                      <m:t>= </m:t>
                    </m:r>
                    <m:r>
                      <a:rPr lang="en-US" i="1" dirty="0">
                        <a:latin typeface="Cambria Math" panose="02040503050406030204" pitchFamily="18" charset="0"/>
                      </a:rPr>
                      <m:t> 7</m:t>
                    </m:r>
                  </m:oMath>
                </a14:m>
                <a:endParaRPr lang="en-US" dirty="0">
                  <a:solidFill>
                    <a:srgbClr val="408000"/>
                  </a:solidFill>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ACDB0D09-DBAF-DF47-88FA-7A04BD1E1A93}"/>
                  </a:ext>
                </a:extLst>
              </p:cNvPr>
              <p:cNvSpPr>
                <a:spLocks noGrp="1" noRot="1" noChangeAspect="1" noMove="1" noResize="1" noEditPoints="1" noAdjustHandles="1" noChangeArrowheads="1" noChangeShapeType="1" noTextEdit="1"/>
              </p:cNvSpPr>
              <p:nvPr>
                <p:ph idx="1"/>
              </p:nvPr>
            </p:nvSpPr>
            <p:spPr>
              <a:xfrm>
                <a:off x="457199" y="1417638"/>
                <a:ext cx="8476735" cy="4938712"/>
              </a:xfrm>
              <a:blipFill>
                <a:blip r:embed="rId2"/>
                <a:stretch>
                  <a:fillRect l="-900" t="-20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720864-3DE9-A144-95A2-DD75DFA025CF}"/>
              </a:ext>
            </a:extLst>
          </p:cNvPr>
          <p:cNvSpPr>
            <a:spLocks noGrp="1"/>
          </p:cNvSpPr>
          <p:nvPr>
            <p:ph type="sldNum" sz="quarter" idx="12"/>
          </p:nvPr>
        </p:nvSpPr>
        <p:spPr/>
        <p:txBody>
          <a:bodyPr/>
          <a:lstStyle/>
          <a:p>
            <a:fld id="{73921DC4-839C-F146-AAA5-B7DC0031F985}" type="slidenum">
              <a:rPr lang="en-US" smtClean="0"/>
              <a:t>22</a:t>
            </a:fld>
            <a:endParaRPr lang="en-US"/>
          </a:p>
        </p:txBody>
      </p:sp>
    </p:spTree>
    <p:extLst>
      <p:ext uri="{BB962C8B-B14F-4D97-AF65-F5344CB8AC3E}">
        <p14:creationId xmlns:p14="http://schemas.microsoft.com/office/powerpoint/2010/main" val="18975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4F98-910F-E049-8B18-B9D768DD8316}"/>
              </a:ext>
            </a:extLst>
          </p:cNvPr>
          <p:cNvSpPr>
            <a:spLocks noGrp="1"/>
          </p:cNvSpPr>
          <p:nvPr>
            <p:ph type="title"/>
          </p:nvPr>
        </p:nvSpPr>
        <p:spPr>
          <a:xfrm>
            <a:off x="391154" y="-100636"/>
            <a:ext cx="8229600" cy="1143000"/>
          </a:xfrm>
        </p:spPr>
        <p:txBody>
          <a:bodyPr/>
          <a:lstStyle/>
          <a:p>
            <a:r>
              <a:rPr lang="en-US" dirty="0"/>
              <a:t>Scalar multiplication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569538-18DC-C045-853C-EDDA8BE37D95}"/>
                  </a:ext>
                </a:extLst>
              </p:cNvPr>
              <p:cNvSpPr>
                <a:spLocks noGrp="1"/>
              </p:cNvSpPr>
              <p:nvPr>
                <p:ph idx="1"/>
              </p:nvPr>
            </p:nvSpPr>
            <p:spPr>
              <a:xfrm>
                <a:off x="1442637" y="569771"/>
                <a:ext cx="8775700" cy="5030787"/>
              </a:xfrm>
            </p:spPr>
            <p:txBody>
              <a:bodyPr>
                <a:normAutofit fontScale="70000" lnSpcReduction="20000"/>
              </a:bodyPr>
              <a:lstStyle/>
              <a:p>
                <a:pPr marL="0" indent="0">
                  <a:buNone/>
                </a:pPr>
                <a:endParaRPr lang="en-US" dirty="0">
                  <a:solidFill>
                    <a:srgbClr val="FF0000"/>
                  </a:solidFill>
                </a:endParaRPr>
              </a:p>
              <a:p>
                <a:pPr marL="0" indent="0">
                  <a:buNone/>
                </a:pPr>
                <a:r>
                  <a:rPr lang="en-US" dirty="0" err="1">
                    <a:solidFill>
                      <a:srgbClr val="00B050"/>
                    </a:solidFill>
                  </a:rPr>
                  <a:t>MultPoint</a:t>
                </a:r>
                <a:r>
                  <a:rPr lang="en-US" dirty="0"/>
                  <a:t>(point </a:t>
                </a:r>
                <a14:m>
                  <m:oMath xmlns:m="http://schemas.openxmlformats.org/officeDocument/2006/math">
                    <m:r>
                      <a:rPr lang="en-US" b="0" i="1" smtClean="0">
                        <a:latin typeface="Cambria Math" panose="02040503050406030204" pitchFamily="18" charset="0"/>
                      </a:rPr>
                      <m:t>𝑃</m:t>
                    </m:r>
                  </m:oMath>
                </a14:m>
                <a:r>
                  <a:rPr lang="en-US" dirty="0"/>
                  <a:t>, window size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 </m:t>
                    </m:r>
                  </m:oMath>
                </a14:m>
                <a:r>
                  <a:rPr lang="en-US" dirty="0"/>
                  <a:t>, scalar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r</m:t>
                    </m:r>
                  </m:oMath>
                </a14:m>
                <a:r>
                  <a:rPr lang="en-US" dirty="0"/>
                  <a:t>):</a:t>
                </a:r>
              </a:p>
              <a:p>
                <a:pPr marL="0" indent="0">
                  <a:buNone/>
                </a:pPr>
                <a:r>
                  <a:rPr lang="en-US" dirty="0">
                    <a:solidFill>
                      <a:srgbClr val="0070C0"/>
                    </a:solidFill>
                  </a:rPr>
                  <a:t>Initialize</a:t>
                </a:r>
                <a:r>
                  <a:rPr lang="en-US" dirty="0"/>
                  <a: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𝑂</m:t>
                    </m:r>
                  </m:oMath>
                </a14:m>
                <a:endParaRPr lang="en-US" b="0" dirty="0"/>
              </a:p>
              <a:p>
                <a:pPr marL="0" indent="0">
                  <a:buNone/>
                </a:pPr>
                <a:r>
                  <a:rPr lang="en-US" dirty="0"/>
                  <a:t>For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oMath>
                </a14:m>
                <a:r>
                  <a:rPr lang="en-US"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𝑤</m:t>
                        </m:r>
                        <m:r>
                          <a:rPr lang="en-US" b="0" i="1" smtClean="0">
                            <a:latin typeface="Cambria Math" panose="02040503050406030204" pitchFamily="18" charset="0"/>
                          </a:rPr>
                          <m:t>−1</m:t>
                        </m:r>
                      </m:sup>
                    </m:sSup>
                  </m:oMath>
                </a14:m>
                <a:r>
                  <a:rPr lang="en-US" dirty="0"/>
                  <a:t> do:</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solidFill>
                            <a:srgbClr val="0070C0"/>
                          </a:solidFill>
                          <a:latin typeface="Cambria Math" panose="02040503050406030204" pitchFamily="18" charset="0"/>
                        </a:rPr>
                        <m:t>𝑖</m:t>
                      </m:r>
                      <m:r>
                        <a:rPr lang="en-US" b="0" i="1" smtClean="0">
                          <a:solidFill>
                            <a:srgbClr val="0070C0"/>
                          </a:solidFill>
                          <a:latin typeface="Cambria Math" panose="02040503050406030204" pitchFamily="18" charset="0"/>
                        </a:rPr>
                        <m:t>←</m:t>
                      </m:r>
                      <m:r>
                        <m:rPr>
                          <m:sty m:val="p"/>
                        </m:rPr>
                        <a:rPr lang="en-US" b="0" i="0" smtClean="0">
                          <a:solidFill>
                            <a:srgbClr val="0070C0"/>
                          </a:solidFill>
                          <a:latin typeface="Cambria Math" panose="02040503050406030204" pitchFamily="18" charset="0"/>
                        </a:rPr>
                        <m:t>max</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𝑗</m:t>
                      </m:r>
                      <m:r>
                        <a:rPr lang="en-US" b="0" i="1" smtClean="0">
                          <a:solidFill>
                            <a:srgbClr val="0070C0"/>
                          </a:solidFill>
                          <a:latin typeface="Cambria Math" panose="02040503050406030204" pitchFamily="18" charset="0"/>
                        </a:rPr>
                        <m:t> :</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𝑟</m:t>
                          </m:r>
                        </m:e>
                        <m:sub>
                          <m:r>
                            <a:rPr lang="en-US" b="0" i="1" smtClean="0">
                              <a:solidFill>
                                <a:srgbClr val="0070C0"/>
                              </a:solidFill>
                              <a:latin typeface="Cambria Math" panose="02040503050406030204" pitchFamily="18" charset="0"/>
                            </a:rPr>
                            <m:t>𝑗</m:t>
                          </m:r>
                        </m:sub>
                      </m:sSub>
                      <m:r>
                        <a:rPr lang="en-US" b="0" i="1" smtClean="0">
                          <a:solidFill>
                            <a:srgbClr val="0070C0"/>
                          </a:solidFill>
                          <a:latin typeface="Cambria Math" panose="02040503050406030204" pitchFamily="18" charset="0"/>
                        </a:rPr>
                        <m:t>≠0)</m:t>
                      </m:r>
                    </m:oMath>
                  </m:oMathPara>
                </a14:m>
                <a:endParaRPr lang="en-US" b="0" dirty="0">
                  <a:solidFill>
                    <a:srgbClr val="0070C0"/>
                  </a:solidFill>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sub>
                      </m:sSub>
                    </m:oMath>
                  </m:oMathPara>
                </a14:m>
                <a:endParaRPr lang="en-US" b="0"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oMath>
                  </m:oMathPara>
                </a14:m>
                <a:endParaRPr lang="en-US" b="0" dirty="0"/>
              </a:p>
              <a:p>
                <a:pPr marL="0" indent="0">
                  <a:buNone/>
                </a:pPr>
                <a:r>
                  <a:rPr lang="en-US" dirty="0">
                    <a:solidFill>
                      <a:srgbClr val="FF0000"/>
                    </a:solidFill>
                  </a:rPr>
                  <a:t>While </a:t>
                </a:r>
                <a14:m>
                  <m:oMath xmlns:m="http://schemas.openxmlformats.org/officeDocument/2006/math">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≥0</m:t>
                    </m:r>
                  </m:oMath>
                </a14:m>
                <a:r>
                  <a:rPr lang="en-US" dirty="0">
                    <a:solidFill>
                      <a:srgbClr val="FF0000"/>
                    </a:solidFill>
                  </a:rPr>
                  <a:t> do:</a:t>
                </a:r>
              </a:p>
              <a:p>
                <a:pPr marL="0" indent="0">
                  <a:buNone/>
                </a:pPr>
                <a:r>
                  <a:rPr lang="en-US" dirty="0">
                    <a:solidFill>
                      <a:schemeClr val="tx2">
                        <a:lumMod val="75000"/>
                      </a:schemeClr>
                    </a:solidFill>
                  </a:rPr>
                  <a:t>	</a:t>
                </a:r>
                <a14:m>
                  <m:oMath xmlns:m="http://schemas.openxmlformats.org/officeDocument/2006/math">
                    <m:r>
                      <m:rPr>
                        <m:sty m:val="p"/>
                      </m:rPr>
                      <a:rPr lang="en-US" b="0" i="0" smtClean="0">
                        <a:solidFill>
                          <a:schemeClr val="tx2">
                            <a:lumMod val="75000"/>
                          </a:schemeClr>
                        </a:solidFill>
                        <a:latin typeface="Cambria Math" panose="02040503050406030204" pitchFamily="18" charset="0"/>
                      </a:rPr>
                      <m:t>s</m:t>
                    </m:r>
                    <m:r>
                      <a:rPr lang="en-US" i="1">
                        <a:solidFill>
                          <a:schemeClr val="tx2">
                            <a:lumMod val="75000"/>
                          </a:schemeClr>
                        </a:solidFill>
                        <a:latin typeface="Cambria Math" panose="02040503050406030204" pitchFamily="18" charset="0"/>
                      </a:rPr>
                      <m:t>←</m:t>
                    </m:r>
                    <m:sSup>
                      <m:sSupPr>
                        <m:ctrlPr>
                          <a:rPr lang="en-US" i="1">
                            <a:solidFill>
                              <a:schemeClr val="tx2">
                                <a:lumMod val="75000"/>
                              </a:schemeClr>
                            </a:solidFill>
                            <a:latin typeface="Cambria Math" panose="02040503050406030204" pitchFamily="18" charset="0"/>
                          </a:rPr>
                        </m:ctrlPr>
                      </m:sSupPr>
                      <m:e>
                        <m:r>
                          <a:rPr lang="en-US" i="1">
                            <a:solidFill>
                              <a:schemeClr val="tx2">
                                <a:lumMod val="75000"/>
                              </a:schemeClr>
                            </a:solidFill>
                            <a:latin typeface="Cambria Math" panose="02040503050406030204" pitchFamily="18" charset="0"/>
                          </a:rPr>
                          <m:t>𝑟</m:t>
                        </m:r>
                      </m:e>
                      <m:sup>
                        <m:sSup>
                          <m:sSupPr>
                            <m:ctrlPr>
                              <a:rPr lang="en-US" b="0" i="1" smtClean="0">
                                <a:solidFill>
                                  <a:schemeClr val="tx2">
                                    <a:lumMod val="75000"/>
                                  </a:schemeClr>
                                </a:solidFill>
                                <a:latin typeface="Cambria Math" panose="02040503050406030204" pitchFamily="18" charset="0"/>
                              </a:rPr>
                            </m:ctrlPr>
                          </m:sSupPr>
                          <m:e>
                            <m:r>
                              <a:rPr lang="en-US" i="1">
                                <a:solidFill>
                                  <a:schemeClr val="tx2">
                                    <a:lumMod val="75000"/>
                                  </a:schemeClr>
                                </a:solidFill>
                                <a:latin typeface="Cambria Math" panose="02040503050406030204" pitchFamily="18" charset="0"/>
                              </a:rPr>
                              <m:t>2</m:t>
                            </m:r>
                          </m:e>
                          <m:sup>
                            <m:r>
                              <a:rPr lang="en-US" i="1">
                                <a:solidFill>
                                  <a:schemeClr val="tx2">
                                    <a:lumMod val="75000"/>
                                  </a:schemeClr>
                                </a:solidFill>
                                <a:latin typeface="Cambria Math" panose="02040503050406030204" pitchFamily="18" charset="0"/>
                              </a:rPr>
                              <m:t>𝑤</m:t>
                            </m:r>
                          </m:sup>
                        </m:sSup>
                      </m:sup>
                    </m:sSup>
                  </m:oMath>
                </a14:m>
                <a:endParaRPr lang="en-US" dirty="0">
                  <a:solidFill>
                    <a:schemeClr val="tx2">
                      <a:lumMod val="75000"/>
                    </a:schemeClr>
                  </a:solidFill>
                </a:endParaRPr>
              </a:p>
              <a:p>
                <a:pPr marL="0" indent="0">
                  <a:buNone/>
                </a:pPr>
                <a:r>
                  <a:rPr lang="en-US" dirty="0">
                    <a:solidFill>
                      <a:schemeClr val="tx2">
                        <a:lumMod val="75000"/>
                      </a:schemeClr>
                    </a:solidFill>
                  </a:rPr>
                  <a:t>	</a:t>
                </a:r>
                <a14:m>
                  <m:oMath xmlns:m="http://schemas.openxmlformats.org/officeDocument/2006/math">
                    <m:r>
                      <m:rPr>
                        <m:sty m:val="p"/>
                      </m:rPr>
                      <a:rPr lang="en-US" b="0" i="0" smtClean="0">
                        <a:solidFill>
                          <a:schemeClr val="tx2">
                            <a:lumMod val="75000"/>
                          </a:schemeClr>
                        </a:solidFill>
                        <a:latin typeface="Cambria Math" panose="02040503050406030204" pitchFamily="18" charset="0"/>
                      </a:rPr>
                      <m:t>s</m:t>
                    </m:r>
                    <m:r>
                      <a:rPr lang="en-US" i="1">
                        <a:solidFill>
                          <a:schemeClr val="tx2">
                            <a:lumMod val="75000"/>
                          </a:schemeClr>
                        </a:solidFill>
                        <a:latin typeface="Cambria Math" panose="02040503050406030204" pitchFamily="18" charset="0"/>
                      </a:rPr>
                      <m:t>←</m:t>
                    </m:r>
                    <m:r>
                      <a:rPr lang="en-US" b="0" i="1" smtClean="0">
                        <a:solidFill>
                          <a:schemeClr val="tx2">
                            <a:lumMod val="75000"/>
                          </a:schemeClr>
                        </a:solidFill>
                        <a:latin typeface="Cambria Math" panose="02040503050406030204" pitchFamily="18" charset="0"/>
                      </a:rPr>
                      <m:t>𝑠</m:t>
                    </m:r>
                    <m:r>
                      <a:rPr lang="en-US" b="0" i="1" smtClean="0">
                        <a:solidFill>
                          <a:schemeClr val="tx2">
                            <a:lumMod val="75000"/>
                          </a:schemeClr>
                        </a:solidFill>
                        <a:latin typeface="Cambria Math" panose="02040503050406030204" pitchFamily="18" charset="0"/>
                      </a:rPr>
                      <m:t>⋅</m:t>
                    </m:r>
                    <m:sSub>
                      <m:sSubPr>
                        <m:ctrlPr>
                          <a:rPr lang="en-US" b="0" i="1" smtClean="0">
                            <a:solidFill>
                              <a:schemeClr val="tx2">
                                <a:lumMod val="75000"/>
                              </a:schemeClr>
                            </a:solidFill>
                            <a:latin typeface="Cambria Math" panose="02040503050406030204" pitchFamily="18" charset="0"/>
                          </a:rPr>
                        </m:ctrlPr>
                      </m:sSubPr>
                      <m:e>
                        <m:r>
                          <a:rPr lang="en-US" b="0" i="1" smtClean="0">
                            <a:solidFill>
                              <a:schemeClr val="tx2">
                                <a:lumMod val="75000"/>
                              </a:schemeClr>
                            </a:solidFill>
                            <a:latin typeface="Cambria Math" panose="02040503050406030204" pitchFamily="18" charset="0"/>
                          </a:rPr>
                          <m:t>𝑃</m:t>
                        </m:r>
                      </m:e>
                      <m:sub>
                        <m:sSub>
                          <m:sSubPr>
                            <m:ctrlPr>
                              <a:rPr lang="en-US" b="0" i="1" smtClean="0">
                                <a:solidFill>
                                  <a:schemeClr val="tx2">
                                    <a:lumMod val="75000"/>
                                  </a:schemeClr>
                                </a:solidFill>
                                <a:latin typeface="Cambria Math" panose="02040503050406030204" pitchFamily="18" charset="0"/>
                              </a:rPr>
                            </m:ctrlPr>
                          </m:sSubPr>
                          <m:e>
                            <m:r>
                              <a:rPr lang="en-US" b="0" i="1" smtClean="0">
                                <a:solidFill>
                                  <a:schemeClr val="tx2">
                                    <a:lumMod val="75000"/>
                                  </a:schemeClr>
                                </a:solidFill>
                                <a:latin typeface="Cambria Math" panose="02040503050406030204" pitchFamily="18" charset="0"/>
                              </a:rPr>
                              <m:t>𝑟</m:t>
                            </m:r>
                          </m:e>
                          <m:sub>
                            <m:r>
                              <a:rPr lang="en-US" b="0" i="1" smtClean="0">
                                <a:solidFill>
                                  <a:schemeClr val="tx2">
                                    <a:lumMod val="75000"/>
                                  </a:schemeClr>
                                </a:solidFill>
                                <a:latin typeface="Cambria Math" panose="02040503050406030204" pitchFamily="18" charset="0"/>
                              </a:rPr>
                              <m:t>𝑖</m:t>
                            </m:r>
                          </m:sub>
                        </m:sSub>
                      </m:sub>
                    </m:sSub>
                  </m:oMath>
                </a14:m>
                <a:endParaRPr lang="en-US" dirty="0">
                  <a:solidFill>
                    <a:schemeClr val="tx2">
                      <a:lumMod val="75000"/>
                    </a:schemeClr>
                  </a:solidFill>
                </a:endParaRPr>
              </a:p>
              <a:p>
                <a:pPr marL="0" indent="0">
                  <a:buNone/>
                </a:pPr>
                <a:r>
                  <a:rPr lang="en-US" dirty="0">
                    <a:solidFill>
                      <a:schemeClr val="tx2">
                        <a:lumMod val="75000"/>
                      </a:schemeClr>
                    </a:solidFill>
                  </a:rPr>
                  <a:t>	</a:t>
                </a:r>
                <a14:m>
                  <m:oMath xmlns:m="http://schemas.openxmlformats.org/officeDocument/2006/math">
                    <m:r>
                      <a:rPr lang="en-US" i="1">
                        <a:solidFill>
                          <a:schemeClr val="tx2">
                            <a:lumMod val="75000"/>
                          </a:schemeClr>
                        </a:solidFill>
                        <a:latin typeface="Cambria Math" panose="02040503050406030204" pitchFamily="18" charset="0"/>
                      </a:rPr>
                      <m:t>𝑖</m:t>
                    </m:r>
                    <m:r>
                      <a:rPr lang="en-US" i="1">
                        <a:solidFill>
                          <a:schemeClr val="tx2">
                            <a:lumMod val="75000"/>
                          </a:schemeClr>
                        </a:solidFill>
                        <a:latin typeface="Cambria Math" panose="02040503050406030204" pitchFamily="18" charset="0"/>
                      </a:rPr>
                      <m:t>←</m:t>
                    </m:r>
                    <m:r>
                      <a:rPr lang="en-US" i="1">
                        <a:solidFill>
                          <a:schemeClr val="tx2">
                            <a:lumMod val="75000"/>
                          </a:schemeClr>
                        </a:solidFill>
                        <a:latin typeface="Cambria Math" panose="02040503050406030204" pitchFamily="18" charset="0"/>
                      </a:rPr>
                      <m:t>𝑖</m:t>
                    </m:r>
                    <m:r>
                      <a:rPr lang="en-US" i="1">
                        <a:solidFill>
                          <a:schemeClr val="tx2">
                            <a:lumMod val="75000"/>
                          </a:schemeClr>
                        </a:solidFill>
                        <a:latin typeface="Cambria Math" panose="02040503050406030204" pitchFamily="18" charset="0"/>
                      </a:rPr>
                      <m:t>−1</m:t>
                    </m:r>
                  </m:oMath>
                </a14:m>
                <a:endParaRPr lang="en-US" dirty="0">
                  <a:solidFill>
                    <a:schemeClr val="tx2">
                      <a:lumMod val="75000"/>
                    </a:schemeClr>
                  </a:solidFill>
                </a:endParaRPr>
              </a:p>
              <a:p>
                <a:pPr marL="0" indent="0">
                  <a:buNone/>
                </a:pPr>
                <a:r>
                  <a:rPr lang="en-US" dirty="0">
                    <a:solidFill>
                      <a:srgbClr val="FF0000"/>
                    </a:solidFill>
                  </a:rPr>
                  <a:t>End while</a:t>
                </a:r>
              </a:p>
              <a:p>
                <a:pPr marL="0" indent="0">
                  <a:buNone/>
                </a:pPr>
                <a:r>
                  <a:rPr lang="en-US" dirty="0"/>
                  <a:t>Output: </a:t>
                </a:r>
                <a14:m>
                  <m:oMath xmlns:m="http://schemas.openxmlformats.org/officeDocument/2006/math">
                    <m:r>
                      <a:rPr lang="en-US" b="0" i="1" smtClean="0">
                        <a:latin typeface="Cambria Math" panose="02040503050406030204" pitchFamily="18" charset="0"/>
                      </a:rPr>
                      <m:t>𝑠</m:t>
                    </m:r>
                  </m:oMath>
                </a14:m>
                <a:endParaRPr lang="en-US" dirty="0">
                  <a:solidFill>
                    <a:srgbClr val="FF0000"/>
                  </a:solidFill>
                </a:endParaRPr>
              </a:p>
              <a:p>
                <a:pPr marL="0" indent="0">
                  <a:buNone/>
                </a:pPr>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2A569538-18DC-C045-853C-EDDA8BE37D95}"/>
                  </a:ext>
                </a:extLst>
              </p:cNvPr>
              <p:cNvSpPr>
                <a:spLocks noGrp="1" noRot="1" noChangeAspect="1" noMove="1" noResize="1" noEditPoints="1" noAdjustHandles="1" noChangeArrowheads="1" noChangeShapeType="1" noTextEdit="1"/>
              </p:cNvSpPr>
              <p:nvPr>
                <p:ph idx="1"/>
              </p:nvPr>
            </p:nvSpPr>
            <p:spPr>
              <a:xfrm>
                <a:off x="1442637" y="569771"/>
                <a:ext cx="8775700" cy="5030787"/>
              </a:xfrm>
              <a:blipFill>
                <a:blip r:embed="rId3"/>
                <a:stretch>
                  <a:fillRect l="-8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F6FDA0-2B8B-B045-A511-EC406D29469D}"/>
              </a:ext>
            </a:extLst>
          </p:cNvPr>
          <p:cNvSpPr>
            <a:spLocks noGrp="1"/>
          </p:cNvSpPr>
          <p:nvPr>
            <p:ph type="sldNum" sz="quarter" idx="12"/>
          </p:nvPr>
        </p:nvSpPr>
        <p:spPr/>
        <p:txBody>
          <a:bodyPr/>
          <a:lstStyle/>
          <a:p>
            <a:fld id="{73921DC4-839C-F146-AAA5-B7DC0031F985}" type="slidenum">
              <a:rPr lang="en-US" smtClean="0"/>
              <a:t>23</a:t>
            </a:fld>
            <a:endParaRPr lang="en-US"/>
          </a:p>
        </p:txBody>
      </p:sp>
      <p:sp>
        <p:nvSpPr>
          <p:cNvPr id="5" name="Left Brace 4">
            <a:extLst>
              <a:ext uri="{FF2B5EF4-FFF2-40B4-BE49-F238E27FC236}">
                <a16:creationId xmlns:a16="http://schemas.microsoft.com/office/drawing/2014/main" id="{28F685C1-894F-6947-82DF-0C9DFC0823D3}"/>
              </a:ext>
            </a:extLst>
          </p:cNvPr>
          <p:cNvSpPr/>
          <p:nvPr/>
        </p:nvSpPr>
        <p:spPr>
          <a:xfrm>
            <a:off x="1060940" y="3415092"/>
            <a:ext cx="304184" cy="16510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D90CDBEE-00BF-C042-9A43-66CA23D798AB}"/>
              </a:ext>
            </a:extLst>
          </p:cNvPr>
          <p:cNvSpPr txBox="1"/>
          <p:nvPr/>
        </p:nvSpPr>
        <p:spPr>
          <a:xfrm>
            <a:off x="-78979" y="4081365"/>
            <a:ext cx="1138453" cy="646331"/>
          </a:xfrm>
          <a:prstGeom prst="rect">
            <a:avLst/>
          </a:prstGeom>
          <a:noFill/>
        </p:spPr>
        <p:txBody>
          <a:bodyPr wrap="none" rtlCol="0">
            <a:spAutoFit/>
          </a:bodyPr>
          <a:lstStyle/>
          <a:p>
            <a:r>
              <a:rPr lang="en-US" dirty="0">
                <a:solidFill>
                  <a:srgbClr val="FF0000"/>
                </a:solidFill>
              </a:rPr>
              <a:t>Main loop</a:t>
            </a:r>
          </a:p>
          <a:p>
            <a:endParaRPr lang="en-US" dirty="0"/>
          </a:p>
        </p:txBody>
      </p:sp>
      <p:cxnSp>
        <p:nvCxnSpPr>
          <p:cNvPr id="7" name="Straight Arrow Connector 6">
            <a:extLst>
              <a:ext uri="{FF2B5EF4-FFF2-40B4-BE49-F238E27FC236}">
                <a16:creationId xmlns:a16="http://schemas.microsoft.com/office/drawing/2014/main" id="{F572D180-59F3-F246-90F2-9105C48B1E4A}"/>
              </a:ext>
            </a:extLst>
          </p:cNvPr>
          <p:cNvCxnSpPr/>
          <p:nvPr/>
        </p:nvCxnSpPr>
        <p:spPr>
          <a:xfrm flipH="1">
            <a:off x="4121223" y="2468388"/>
            <a:ext cx="17936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753EC7C-0958-9345-907B-62BD9331F5C2}"/>
              </a:ext>
            </a:extLst>
          </p:cNvPr>
          <p:cNvCxnSpPr/>
          <p:nvPr/>
        </p:nvCxnSpPr>
        <p:spPr>
          <a:xfrm flipH="1">
            <a:off x="3224406" y="4232434"/>
            <a:ext cx="17936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D009A5B-D263-6B46-A5EB-D9C8EA0D1A9D}"/>
              </a:ext>
            </a:extLst>
          </p:cNvPr>
          <p:cNvCxnSpPr/>
          <p:nvPr/>
        </p:nvCxnSpPr>
        <p:spPr>
          <a:xfrm flipH="1">
            <a:off x="3224407" y="3884954"/>
            <a:ext cx="17936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9993A8-FBFB-A740-8D68-71A78B6794D5}"/>
                  </a:ext>
                </a:extLst>
              </p:cNvPr>
              <p:cNvSpPr txBox="1"/>
              <p:nvPr/>
            </p:nvSpPr>
            <p:spPr>
              <a:xfrm>
                <a:off x="5402770" y="3665154"/>
                <a:ext cx="2281266"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𝑤</m:t>
                    </m:r>
                  </m:oMath>
                </a14:m>
                <a:r>
                  <a:rPr lang="en-US" dirty="0"/>
                  <a:t> squaring operations</a:t>
                </a:r>
              </a:p>
            </p:txBody>
          </p:sp>
        </mc:Choice>
        <mc:Fallback xmlns="">
          <p:sp>
            <p:nvSpPr>
              <p:cNvPr id="10" name="TextBox 9">
                <a:extLst>
                  <a:ext uri="{FF2B5EF4-FFF2-40B4-BE49-F238E27FC236}">
                    <a16:creationId xmlns:a16="http://schemas.microsoft.com/office/drawing/2014/main" id="{139993A8-FBFB-A740-8D68-71A78B6794D5}"/>
                  </a:ext>
                </a:extLst>
              </p:cNvPr>
              <p:cNvSpPr txBox="1">
                <a:spLocks noRot="1" noChangeAspect="1" noMove="1" noResize="1" noEditPoints="1" noAdjustHandles="1" noChangeArrowheads="1" noChangeShapeType="1" noTextEdit="1"/>
              </p:cNvSpPr>
              <p:nvPr/>
            </p:nvSpPr>
            <p:spPr>
              <a:xfrm>
                <a:off x="5402770" y="3665154"/>
                <a:ext cx="2281266" cy="369332"/>
              </a:xfrm>
              <a:prstGeom prst="rect">
                <a:avLst/>
              </a:prstGeom>
              <a:blipFill>
                <a:blip r:embed="rId4"/>
                <a:stretch>
                  <a:fillRect t="-6667" r="-110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F18609-9BD7-F84A-AEED-7A707B9072E9}"/>
                  </a:ext>
                </a:extLst>
              </p:cNvPr>
              <p:cNvSpPr txBox="1"/>
              <p:nvPr/>
            </p:nvSpPr>
            <p:spPr>
              <a:xfrm>
                <a:off x="6174902" y="2255478"/>
                <a:ext cx="2001253" cy="369332"/>
              </a:xfrm>
              <a:prstGeom prst="rect">
                <a:avLst/>
              </a:prstGeom>
              <a:noFill/>
            </p:spPr>
            <p:txBody>
              <a:bodyPr wrap="none" rtlCol="0">
                <a:spAutoFit/>
              </a:bodyPr>
              <a:lstStyle/>
              <a:p>
                <a:r>
                  <a:rPr lang="en-US" dirty="0"/>
                  <a:t>Start with MSB </a:t>
                </a:r>
                <a14:m>
                  <m:oMath xmlns:m="http://schemas.openxmlformats.org/officeDocument/2006/math">
                    <m:r>
                      <a:rPr lang="en-US" b="0" i="1" smtClean="0">
                        <a:latin typeface="Cambria Math" panose="02040503050406030204" pitchFamily="18" charset="0"/>
                      </a:rPr>
                      <m:t>≠0</m:t>
                    </m:r>
                  </m:oMath>
                </a14:m>
                <a:endParaRPr lang="en-US" dirty="0"/>
              </a:p>
            </p:txBody>
          </p:sp>
        </mc:Choice>
        <mc:Fallback xmlns="">
          <p:sp>
            <p:nvSpPr>
              <p:cNvPr id="11" name="TextBox 10">
                <a:extLst>
                  <a:ext uri="{FF2B5EF4-FFF2-40B4-BE49-F238E27FC236}">
                    <a16:creationId xmlns:a16="http://schemas.microsoft.com/office/drawing/2014/main" id="{A3F18609-9BD7-F84A-AEED-7A707B9072E9}"/>
                  </a:ext>
                </a:extLst>
              </p:cNvPr>
              <p:cNvSpPr txBox="1">
                <a:spLocks noRot="1" noChangeAspect="1" noMove="1" noResize="1" noEditPoints="1" noAdjustHandles="1" noChangeArrowheads="1" noChangeShapeType="1" noTextEdit="1"/>
              </p:cNvSpPr>
              <p:nvPr/>
            </p:nvSpPr>
            <p:spPr>
              <a:xfrm>
                <a:off x="6174902" y="2255478"/>
                <a:ext cx="2001253" cy="369332"/>
              </a:xfrm>
              <a:prstGeom prst="rect">
                <a:avLst/>
              </a:prstGeom>
              <a:blipFill>
                <a:blip r:embed="rId5"/>
                <a:stretch>
                  <a:fillRect l="-188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363BA8-531E-1848-B8C0-5A85670778B8}"/>
                  </a:ext>
                </a:extLst>
              </p:cNvPr>
              <p:cNvSpPr txBox="1"/>
              <p:nvPr/>
            </p:nvSpPr>
            <p:spPr>
              <a:xfrm>
                <a:off x="5349796" y="4013751"/>
                <a:ext cx="2826359" cy="950517"/>
              </a:xfrm>
              <a:prstGeom prst="rect">
                <a:avLst/>
              </a:prstGeom>
              <a:noFill/>
            </p:spPr>
            <p:txBody>
              <a:bodyPr wrap="square" rtlCol="0">
                <a:spAutoFit/>
              </a:bodyPr>
              <a:lstStyle/>
              <a:p>
                <a:r>
                  <a:rPr lang="en-US" dirty="0"/>
                  <a:t>Multiplication with precomputed value </a:t>
                </a:r>
                <a14:m>
                  <m:oMath xmlns:m="http://schemas.openxmlformats.org/officeDocument/2006/math">
                    <m:sSub>
                      <m:sSubPr>
                        <m:ctrlPr>
                          <a:rPr lang="en-US" i="1">
                            <a:solidFill>
                              <a:schemeClr val="tx2">
                                <a:lumMod val="75000"/>
                              </a:schemeClr>
                            </a:solidFill>
                            <a:latin typeface="Cambria Math" panose="02040503050406030204" pitchFamily="18" charset="0"/>
                          </a:rPr>
                        </m:ctrlPr>
                      </m:sSubPr>
                      <m:e>
                        <m:r>
                          <a:rPr lang="en-US" i="1">
                            <a:solidFill>
                              <a:schemeClr val="tx2">
                                <a:lumMod val="75000"/>
                              </a:schemeClr>
                            </a:solidFill>
                            <a:latin typeface="Cambria Math" panose="02040503050406030204" pitchFamily="18" charset="0"/>
                          </a:rPr>
                          <m:t>𝑃</m:t>
                        </m:r>
                      </m:e>
                      <m:sub>
                        <m:sSub>
                          <m:sSubPr>
                            <m:ctrlPr>
                              <a:rPr lang="en-US" i="1">
                                <a:solidFill>
                                  <a:schemeClr val="tx2">
                                    <a:lumMod val="75000"/>
                                  </a:schemeClr>
                                </a:solidFill>
                                <a:latin typeface="Cambria Math" panose="02040503050406030204" pitchFamily="18" charset="0"/>
                              </a:rPr>
                            </m:ctrlPr>
                          </m:sSubPr>
                          <m:e>
                            <m:r>
                              <a:rPr lang="en-US" i="1">
                                <a:solidFill>
                                  <a:schemeClr val="tx2">
                                    <a:lumMod val="75000"/>
                                  </a:schemeClr>
                                </a:solidFill>
                                <a:latin typeface="Cambria Math" panose="02040503050406030204" pitchFamily="18" charset="0"/>
                              </a:rPr>
                              <m:t>𝑟</m:t>
                            </m:r>
                          </m:e>
                          <m:sub>
                            <m:r>
                              <a:rPr lang="en-US" i="1">
                                <a:solidFill>
                                  <a:schemeClr val="tx2">
                                    <a:lumMod val="75000"/>
                                  </a:schemeClr>
                                </a:solidFill>
                                <a:latin typeface="Cambria Math" panose="02040503050406030204" pitchFamily="18" charset="0"/>
                              </a:rPr>
                              <m:t>𝑖</m:t>
                            </m:r>
                          </m:sub>
                        </m:sSub>
                      </m:sub>
                    </m:sSub>
                  </m:oMath>
                </a14:m>
                <a:r>
                  <a:rPr lang="en-US" dirty="0"/>
                  <a:t> (selected in constant-time)</a:t>
                </a:r>
              </a:p>
            </p:txBody>
          </p:sp>
        </mc:Choice>
        <mc:Fallback xmlns="">
          <p:sp>
            <p:nvSpPr>
              <p:cNvPr id="12" name="TextBox 11">
                <a:extLst>
                  <a:ext uri="{FF2B5EF4-FFF2-40B4-BE49-F238E27FC236}">
                    <a16:creationId xmlns:a16="http://schemas.microsoft.com/office/drawing/2014/main" id="{3C363BA8-531E-1848-B8C0-5A85670778B8}"/>
                  </a:ext>
                </a:extLst>
              </p:cNvPr>
              <p:cNvSpPr txBox="1">
                <a:spLocks noRot="1" noChangeAspect="1" noMove="1" noResize="1" noEditPoints="1" noAdjustHandles="1" noChangeArrowheads="1" noChangeShapeType="1" noTextEdit="1"/>
              </p:cNvSpPr>
              <p:nvPr/>
            </p:nvSpPr>
            <p:spPr>
              <a:xfrm>
                <a:off x="5349796" y="4013751"/>
                <a:ext cx="2826359" cy="950517"/>
              </a:xfrm>
              <a:prstGeom prst="rect">
                <a:avLst/>
              </a:prstGeom>
              <a:blipFill>
                <a:blip r:embed="rId6"/>
                <a:stretch>
                  <a:fillRect l="-1339" t="-2632" b="-789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ABC9A8F-636F-7D49-A925-BF0FEE6D0A8C}"/>
              </a:ext>
            </a:extLst>
          </p:cNvPr>
          <p:cNvSpPr txBox="1"/>
          <p:nvPr/>
        </p:nvSpPr>
        <p:spPr>
          <a:xfrm>
            <a:off x="770857" y="5528166"/>
            <a:ext cx="691317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Scalar of length 256 bits          recoded scalar of length 52           51 loop iterations.</a:t>
            </a:r>
          </a:p>
          <a:p>
            <a:pPr marL="285750" indent="-285750">
              <a:buFont typeface="Arial" panose="020B0604020202020204" pitchFamily="34" charset="0"/>
              <a:buChar char="•"/>
            </a:pPr>
            <a:r>
              <a:rPr lang="en-US" dirty="0"/>
              <a:t>Bits 256 and 255 are 0          recoded scalar of length 51            50 loop iterations.</a:t>
            </a:r>
          </a:p>
          <a:p>
            <a:endParaRPr lang="en-US" dirty="0"/>
          </a:p>
        </p:txBody>
      </p:sp>
      <p:sp>
        <p:nvSpPr>
          <p:cNvPr id="15" name="Right Arrow 14">
            <a:extLst>
              <a:ext uri="{FF2B5EF4-FFF2-40B4-BE49-F238E27FC236}">
                <a16:creationId xmlns:a16="http://schemas.microsoft.com/office/drawing/2014/main" id="{EFD1EB2F-6539-E245-8A3B-681E713C26D0}"/>
              </a:ext>
            </a:extLst>
          </p:cNvPr>
          <p:cNvSpPr/>
          <p:nvPr/>
        </p:nvSpPr>
        <p:spPr>
          <a:xfrm>
            <a:off x="3463461" y="5595834"/>
            <a:ext cx="381441" cy="266441"/>
          </a:xfrm>
          <a:prstGeom prst="rightArrow">
            <a:avLst/>
          </a:prstGeom>
          <a:solidFill>
            <a:schemeClr val="tx2">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6F425139-3617-DD4B-B803-909B420F86F1}"/>
              </a:ext>
            </a:extLst>
          </p:cNvPr>
          <p:cNvSpPr/>
          <p:nvPr/>
        </p:nvSpPr>
        <p:spPr>
          <a:xfrm>
            <a:off x="3280587" y="6133609"/>
            <a:ext cx="381441" cy="266441"/>
          </a:xfrm>
          <a:prstGeom prst="rightArrow">
            <a:avLst/>
          </a:prstGeom>
          <a:solidFill>
            <a:schemeClr val="tx2">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36EF1A2A-2865-6C42-A124-0780D589A736}"/>
              </a:ext>
            </a:extLst>
          </p:cNvPr>
          <p:cNvSpPr/>
          <p:nvPr/>
        </p:nvSpPr>
        <p:spPr>
          <a:xfrm>
            <a:off x="6508908" y="5575264"/>
            <a:ext cx="381441" cy="266441"/>
          </a:xfrm>
          <a:prstGeom prst="rightArrow">
            <a:avLst/>
          </a:prstGeom>
          <a:solidFill>
            <a:schemeClr val="tx2">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ight Arrow 18">
            <a:extLst>
              <a:ext uri="{FF2B5EF4-FFF2-40B4-BE49-F238E27FC236}">
                <a16:creationId xmlns:a16="http://schemas.microsoft.com/office/drawing/2014/main" id="{542DE139-208A-2B4B-8170-EC75ABD0B66D}"/>
              </a:ext>
            </a:extLst>
          </p:cNvPr>
          <p:cNvSpPr/>
          <p:nvPr/>
        </p:nvSpPr>
        <p:spPr>
          <a:xfrm>
            <a:off x="6381534" y="6134963"/>
            <a:ext cx="381441" cy="266441"/>
          </a:xfrm>
          <a:prstGeom prst="rightArrow">
            <a:avLst/>
          </a:prstGeom>
          <a:solidFill>
            <a:schemeClr val="tx2">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79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animBg="1"/>
      <p:bldP spid="16"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9AC0-7E2A-B04D-8568-1B903B3014E9}"/>
              </a:ext>
            </a:extLst>
          </p:cNvPr>
          <p:cNvSpPr>
            <a:spLocks noGrp="1"/>
          </p:cNvSpPr>
          <p:nvPr>
            <p:ph type="title"/>
          </p:nvPr>
        </p:nvSpPr>
        <p:spPr/>
        <p:txBody>
          <a:bodyPr/>
          <a:lstStyle/>
          <a:p>
            <a:r>
              <a:rPr lang="en-US" dirty="0"/>
              <a:t>Going back to the attack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1F290E-7146-314C-893B-8D0462BBE223}"/>
                  </a:ext>
                </a:extLst>
              </p:cNvPr>
              <p:cNvSpPr>
                <a:spLocks noGrp="1"/>
              </p:cNvSpPr>
              <p:nvPr>
                <p:ph idx="1"/>
              </p:nvPr>
            </p:nvSpPr>
            <p:spPr/>
            <p:txBody>
              <a:bodyPr>
                <a:normAutofit fontScale="85000" lnSpcReduction="10000"/>
              </a:bodyPr>
              <a:lstStyle/>
              <a:p>
                <a:r>
                  <a:rPr lang="en-US" dirty="0">
                    <a:solidFill>
                      <a:srgbClr val="FF0000"/>
                    </a:solidFill>
                  </a:rPr>
                  <a:t>Goal: </a:t>
                </a:r>
                <a:r>
                  <a:rPr lang="en-US" dirty="0"/>
                  <a:t>get information about the MSB of the nonce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oMath>
                </a14:m>
                <a:r>
                  <a:rPr lang="en-US" b="0" dirty="0"/>
                  <a:t>.</a:t>
                </a:r>
              </a:p>
              <a:p>
                <a:r>
                  <a:rPr lang="en-US" dirty="0">
                    <a:solidFill>
                      <a:srgbClr val="FF0000"/>
                    </a:solidFill>
                  </a:rPr>
                  <a:t>Idea: </a:t>
                </a:r>
                <a:r>
                  <a:rPr lang="en-US" dirty="0"/>
                  <a:t>we want to use </a:t>
                </a:r>
                <a:r>
                  <a:rPr lang="en-US" dirty="0" err="1"/>
                  <a:t>Prime+Probe</a:t>
                </a:r>
                <a:r>
                  <a:rPr lang="en-US" dirty="0"/>
                  <a:t> to count the number of iterations in the main loop of our scalar multiplication algorithm.</a:t>
                </a:r>
              </a:p>
              <a:p>
                <a:r>
                  <a:rPr lang="en-US" dirty="0">
                    <a:solidFill>
                      <a:srgbClr val="FF0000"/>
                    </a:solidFill>
                  </a:rPr>
                  <a:t>How? </a:t>
                </a:r>
              </a:p>
              <a:p>
                <a:pPr marL="514350" indent="-514350">
                  <a:buFont typeface="+mj-lt"/>
                  <a:buAutoNum type="arabicPeriod"/>
                </a:pPr>
                <a:r>
                  <a:rPr lang="en-US" dirty="0"/>
                  <a:t>code is data: executing code means memory accesses (to bring the instructions from memory). </a:t>
                </a:r>
              </a:p>
              <a:p>
                <a:pPr marL="514350" indent="-514350">
                  <a:buFont typeface="+mj-lt"/>
                  <a:buAutoNum type="arabicPeriod"/>
                </a:pPr>
                <a:r>
                  <a:rPr lang="en-US" dirty="0"/>
                  <a:t>monitor the memory accesses needed to bringing the loop code in, which will tell us the number of iterations that the loop did.</a:t>
                </a:r>
              </a:p>
              <a:p>
                <a:endParaRPr lang="en-US" dirty="0">
                  <a:solidFill>
                    <a:srgbClr val="FF0000"/>
                  </a:solidFill>
                </a:endParaRPr>
              </a:p>
              <a:p>
                <a:endParaRPr lang="en-US" dirty="0"/>
              </a:p>
            </p:txBody>
          </p:sp>
        </mc:Choice>
        <mc:Fallback xmlns="">
          <p:sp>
            <p:nvSpPr>
              <p:cNvPr id="3" name="Content Placeholder 2">
                <a:extLst>
                  <a:ext uri="{FF2B5EF4-FFF2-40B4-BE49-F238E27FC236}">
                    <a16:creationId xmlns:a16="http://schemas.microsoft.com/office/drawing/2014/main" id="{181F290E-7146-314C-893B-8D0462BBE223}"/>
                  </a:ext>
                </a:extLst>
              </p:cNvPr>
              <p:cNvSpPr>
                <a:spLocks noGrp="1" noRot="1" noChangeAspect="1" noMove="1" noResize="1" noEditPoints="1" noAdjustHandles="1" noChangeArrowheads="1" noChangeShapeType="1" noTextEdit="1"/>
              </p:cNvSpPr>
              <p:nvPr>
                <p:ph idx="1"/>
              </p:nvPr>
            </p:nvSpPr>
            <p:spPr>
              <a:blipFill>
                <a:blip r:embed="rId2"/>
                <a:stretch>
                  <a:fillRect l="-1543" t="-1681" r="-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2B77C6-2FCB-D549-AA24-33CB0FB8330F}"/>
              </a:ext>
            </a:extLst>
          </p:cNvPr>
          <p:cNvSpPr>
            <a:spLocks noGrp="1"/>
          </p:cNvSpPr>
          <p:nvPr>
            <p:ph type="sldNum" sz="quarter" idx="12"/>
          </p:nvPr>
        </p:nvSpPr>
        <p:spPr/>
        <p:txBody>
          <a:bodyPr/>
          <a:lstStyle/>
          <a:p>
            <a:fld id="{73921DC4-839C-F146-AAA5-B7DC0031F985}" type="slidenum">
              <a:rPr lang="en-US" smtClean="0"/>
              <a:t>24</a:t>
            </a:fld>
            <a:endParaRPr lang="en-US"/>
          </a:p>
        </p:txBody>
      </p:sp>
    </p:spTree>
    <p:extLst>
      <p:ext uri="{BB962C8B-B14F-4D97-AF65-F5344CB8AC3E}">
        <p14:creationId xmlns:p14="http://schemas.microsoft.com/office/powerpoint/2010/main" val="82814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CF3A-EA38-3041-B802-3C2167CAB4A4}"/>
              </a:ext>
            </a:extLst>
          </p:cNvPr>
          <p:cNvSpPr>
            <a:spLocks noGrp="1"/>
          </p:cNvSpPr>
          <p:nvPr>
            <p:ph type="title"/>
          </p:nvPr>
        </p:nvSpPr>
        <p:spPr/>
        <p:txBody>
          <a:bodyPr/>
          <a:lstStyle/>
          <a:p>
            <a:r>
              <a:rPr lang="en-US" dirty="0"/>
              <a:t>Counting loops</a:t>
            </a:r>
          </a:p>
        </p:txBody>
      </p:sp>
      <p:sp>
        <p:nvSpPr>
          <p:cNvPr id="4" name="Slide Number Placeholder 3">
            <a:extLst>
              <a:ext uri="{FF2B5EF4-FFF2-40B4-BE49-F238E27FC236}">
                <a16:creationId xmlns:a16="http://schemas.microsoft.com/office/drawing/2014/main" id="{12F8A31B-AF7A-FE4A-8645-30F447B7BCAC}"/>
              </a:ext>
            </a:extLst>
          </p:cNvPr>
          <p:cNvSpPr>
            <a:spLocks noGrp="1"/>
          </p:cNvSpPr>
          <p:nvPr>
            <p:ph type="sldNum" sz="quarter" idx="12"/>
          </p:nvPr>
        </p:nvSpPr>
        <p:spPr/>
        <p:txBody>
          <a:bodyPr/>
          <a:lstStyle/>
          <a:p>
            <a:fld id="{73921DC4-839C-F146-AAA5-B7DC0031F985}" type="slidenum">
              <a:rPr lang="en-US" smtClean="0"/>
              <a:t>25</a:t>
            </a:fld>
            <a:endParaRPr lang="en-US"/>
          </a:p>
        </p:txBody>
      </p:sp>
      <p:sp>
        <p:nvSpPr>
          <p:cNvPr id="13" name="TextBox 12">
            <a:extLst>
              <a:ext uri="{FF2B5EF4-FFF2-40B4-BE49-F238E27FC236}">
                <a16:creationId xmlns:a16="http://schemas.microsoft.com/office/drawing/2014/main" id="{F993F740-302F-3C41-81D1-965EDB53CAEC}"/>
              </a:ext>
            </a:extLst>
          </p:cNvPr>
          <p:cNvSpPr txBox="1"/>
          <p:nvPr/>
        </p:nvSpPr>
        <p:spPr>
          <a:xfrm>
            <a:off x="237392" y="3043523"/>
            <a:ext cx="866921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One </a:t>
            </a:r>
            <a:r>
              <a:rPr lang="en-US" sz="2400" dirty="0">
                <a:solidFill>
                  <a:srgbClr val="FF0000"/>
                </a:solidFill>
              </a:rPr>
              <a:t>period</a:t>
            </a:r>
            <a:r>
              <a:rPr lang="en-US" sz="2400" dirty="0"/>
              <a:t> corresponds to one </a:t>
            </a:r>
            <a:r>
              <a:rPr lang="en-US" sz="2400" dirty="0">
                <a:solidFill>
                  <a:srgbClr val="FF0000"/>
                </a:solidFill>
              </a:rPr>
              <a:t>loop iteration.</a:t>
            </a:r>
          </a:p>
          <a:p>
            <a:pPr marL="342900" indent="-342900">
              <a:buFont typeface="Arial" panose="020B0604020202020204" pitchFamily="34" charset="0"/>
              <a:buChar char="•"/>
            </a:pPr>
            <a:r>
              <a:rPr lang="en-US" sz="2400" dirty="0"/>
              <a:t>Number of periods gives us information on the </a:t>
            </a:r>
            <a:r>
              <a:rPr lang="en-US" sz="2400" dirty="0">
                <a:solidFill>
                  <a:srgbClr val="FF0000"/>
                </a:solidFill>
              </a:rPr>
              <a:t>number of iterations</a:t>
            </a:r>
            <a:r>
              <a:rPr lang="en-US" sz="2400" dirty="0"/>
              <a:t>.</a:t>
            </a:r>
          </a:p>
        </p:txBody>
      </p:sp>
      <p:pic>
        <p:nvPicPr>
          <p:cNvPr id="15" name="Picture 14">
            <a:extLst>
              <a:ext uri="{FF2B5EF4-FFF2-40B4-BE49-F238E27FC236}">
                <a16:creationId xmlns:a16="http://schemas.microsoft.com/office/drawing/2014/main" id="{B9E48FAA-478E-2F45-AC7B-F90A187BF444}"/>
              </a:ext>
            </a:extLst>
          </p:cNvPr>
          <p:cNvPicPr>
            <a:picLocks noChangeAspect="1"/>
          </p:cNvPicPr>
          <p:nvPr/>
        </p:nvPicPr>
        <p:blipFill rotWithShape="1">
          <a:blip r:embed="rId3"/>
          <a:srcRect t="66930"/>
          <a:stretch/>
        </p:blipFill>
        <p:spPr>
          <a:xfrm>
            <a:off x="-541774" y="2056837"/>
            <a:ext cx="9893428" cy="1078895"/>
          </a:xfrm>
          <a:prstGeom prst="rect">
            <a:avLst/>
          </a:prstGeom>
        </p:spPr>
      </p:pic>
      <p:pic>
        <p:nvPicPr>
          <p:cNvPr id="7" name="Content Placeholder 5">
            <a:extLst>
              <a:ext uri="{FF2B5EF4-FFF2-40B4-BE49-F238E27FC236}">
                <a16:creationId xmlns:a16="http://schemas.microsoft.com/office/drawing/2014/main" id="{9EE83FD1-9099-5640-B348-9A9D568123D8}"/>
              </a:ext>
            </a:extLst>
          </p:cNvPr>
          <p:cNvPicPr>
            <a:picLocks noGrp="1" noChangeAspect="1"/>
          </p:cNvPicPr>
          <p:nvPr>
            <p:ph idx="1"/>
          </p:nvPr>
        </p:nvPicPr>
        <p:blipFill>
          <a:blip r:embed="rId4"/>
          <a:stretch>
            <a:fillRect/>
          </a:stretch>
        </p:blipFill>
        <p:spPr>
          <a:xfrm>
            <a:off x="-63180" y="4122418"/>
            <a:ext cx="9613305" cy="2920210"/>
          </a:xfrm>
        </p:spPr>
      </p:pic>
      <p:sp>
        <p:nvSpPr>
          <p:cNvPr id="3" name="TextBox 2">
            <a:extLst>
              <a:ext uri="{FF2B5EF4-FFF2-40B4-BE49-F238E27FC236}">
                <a16:creationId xmlns:a16="http://schemas.microsoft.com/office/drawing/2014/main" id="{F004CD6A-B03E-D540-B48A-9079C2104A90}"/>
              </a:ext>
            </a:extLst>
          </p:cNvPr>
          <p:cNvSpPr txBox="1"/>
          <p:nvPr/>
        </p:nvSpPr>
        <p:spPr>
          <a:xfrm>
            <a:off x="336529" y="1296328"/>
            <a:ext cx="8813888" cy="1107996"/>
          </a:xfrm>
          <a:prstGeom prst="rect">
            <a:avLst/>
          </a:prstGeom>
          <a:noFill/>
        </p:spPr>
        <p:txBody>
          <a:bodyPr wrap="none" rtlCol="0">
            <a:spAutoFit/>
          </a:bodyPr>
          <a:lstStyle/>
          <a:p>
            <a:pPr marL="285750" indent="-285750">
              <a:buFont typeface="Arial" panose="020B0604020202020204" pitchFamily="34" charset="0"/>
              <a:buChar char="•"/>
            </a:pPr>
            <a:r>
              <a:rPr lang="en-US" sz="2400" dirty="0"/>
              <a:t>Monitor cache access patterns during the computation of the main</a:t>
            </a:r>
          </a:p>
          <a:p>
            <a:r>
              <a:rPr lang="en-US" sz="2400" dirty="0"/>
              <a:t> loop.</a:t>
            </a:r>
          </a:p>
          <a:p>
            <a:endParaRPr lang="en-US" dirty="0"/>
          </a:p>
        </p:txBody>
      </p:sp>
    </p:spTree>
    <p:extLst>
      <p:ext uri="{BB962C8B-B14F-4D97-AF65-F5344CB8AC3E}">
        <p14:creationId xmlns:p14="http://schemas.microsoft.com/office/powerpoint/2010/main" val="154712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A1F2-E0E0-FF45-AA4C-649AC41AEF58}"/>
              </a:ext>
            </a:extLst>
          </p:cNvPr>
          <p:cNvSpPr>
            <a:spLocks noGrp="1"/>
          </p:cNvSpPr>
          <p:nvPr>
            <p:ph type="title"/>
          </p:nvPr>
        </p:nvSpPr>
        <p:spPr/>
        <p:txBody>
          <a:bodyPr>
            <a:normAutofit fontScale="90000"/>
          </a:bodyPr>
          <a:lstStyle/>
          <a:p>
            <a:r>
              <a:rPr lang="en-US" dirty="0"/>
              <a:t>Counting loop iterations automatically</a:t>
            </a:r>
          </a:p>
        </p:txBody>
      </p:sp>
      <p:sp>
        <p:nvSpPr>
          <p:cNvPr id="3" name="Content Placeholder 2">
            <a:extLst>
              <a:ext uri="{FF2B5EF4-FFF2-40B4-BE49-F238E27FC236}">
                <a16:creationId xmlns:a16="http://schemas.microsoft.com/office/drawing/2014/main" id="{17D44230-A992-C04C-BFE1-7FCEE3AD13F3}"/>
              </a:ext>
            </a:extLst>
          </p:cNvPr>
          <p:cNvSpPr>
            <a:spLocks noGrp="1"/>
          </p:cNvSpPr>
          <p:nvPr>
            <p:ph idx="1"/>
          </p:nvPr>
        </p:nvSpPr>
        <p:spPr/>
        <p:txBody>
          <a:bodyPr>
            <a:normAutofit/>
          </a:bodyPr>
          <a:lstStyle/>
          <a:p>
            <a:r>
              <a:rPr lang="en-US" dirty="0" err="1">
                <a:solidFill>
                  <a:srgbClr val="FF0000"/>
                </a:solidFill>
              </a:rPr>
              <a:t>Matlab</a:t>
            </a:r>
            <a:r>
              <a:rPr lang="en-US" dirty="0"/>
              <a:t> signal processing toolbox.</a:t>
            </a:r>
          </a:p>
          <a:p>
            <a:r>
              <a:rPr lang="en-US" dirty="0"/>
              <a:t>Use </a:t>
            </a:r>
            <a:r>
              <a:rPr lang="en-US" dirty="0">
                <a:solidFill>
                  <a:srgbClr val="FF0000"/>
                </a:solidFill>
              </a:rPr>
              <a:t>several cache sets</a:t>
            </a:r>
            <a:r>
              <a:rPr lang="en-US" dirty="0"/>
              <a:t>: the signal pattern is unique for each cache sets).</a:t>
            </a:r>
          </a:p>
          <a:p>
            <a:r>
              <a:rPr lang="en-US" dirty="0"/>
              <a:t>Use five different loop counters that use information from different cache sets to count number of loops on each signature.</a:t>
            </a:r>
          </a:p>
          <a:p>
            <a:pPr marL="0" indent="0">
              <a:buNone/>
            </a:pPr>
            <a:endParaRPr lang="en-US" dirty="0"/>
          </a:p>
          <a:p>
            <a:pPr marL="0" indent="0">
              <a:buNone/>
            </a:pPr>
            <a:r>
              <a:rPr lang="en-US" dirty="0"/>
              <a:t>       </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C8B38CC0-BD7D-5F41-9176-9A557896E449}"/>
              </a:ext>
            </a:extLst>
          </p:cNvPr>
          <p:cNvSpPr>
            <a:spLocks noGrp="1"/>
          </p:cNvSpPr>
          <p:nvPr>
            <p:ph type="sldNum" sz="quarter" idx="12"/>
          </p:nvPr>
        </p:nvSpPr>
        <p:spPr/>
        <p:txBody>
          <a:bodyPr/>
          <a:lstStyle/>
          <a:p>
            <a:fld id="{73921DC4-839C-F146-AAA5-B7DC0031F985}" type="slidenum">
              <a:rPr lang="en-US" smtClean="0"/>
              <a:t>26</a:t>
            </a:fld>
            <a:endParaRPr lang="en-US"/>
          </a:p>
        </p:txBody>
      </p:sp>
      <p:pic>
        <p:nvPicPr>
          <p:cNvPr id="7" name="Picture 6">
            <a:extLst>
              <a:ext uri="{FF2B5EF4-FFF2-40B4-BE49-F238E27FC236}">
                <a16:creationId xmlns:a16="http://schemas.microsoft.com/office/drawing/2014/main" id="{40AD5D36-2A21-5844-BCC2-BAE6CA4552BB}"/>
              </a:ext>
            </a:extLst>
          </p:cNvPr>
          <p:cNvPicPr>
            <a:picLocks noChangeAspect="1"/>
          </p:cNvPicPr>
          <p:nvPr/>
        </p:nvPicPr>
        <p:blipFill>
          <a:blip r:embed="rId3"/>
          <a:stretch>
            <a:fillRect/>
          </a:stretch>
        </p:blipFill>
        <p:spPr>
          <a:xfrm>
            <a:off x="1125416" y="4712451"/>
            <a:ext cx="6506308" cy="2145549"/>
          </a:xfrm>
          <a:prstGeom prst="rect">
            <a:avLst/>
          </a:prstGeom>
        </p:spPr>
      </p:pic>
    </p:spTree>
    <p:extLst>
      <p:ext uri="{BB962C8B-B14F-4D97-AF65-F5344CB8AC3E}">
        <p14:creationId xmlns:p14="http://schemas.microsoft.com/office/powerpoint/2010/main" val="97833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1E4C-E614-2E4C-B88A-FFC1C0A7769E}"/>
              </a:ext>
            </a:extLst>
          </p:cNvPr>
          <p:cNvSpPr>
            <a:spLocks noGrp="1"/>
          </p:cNvSpPr>
          <p:nvPr>
            <p:ph type="title"/>
          </p:nvPr>
        </p:nvSpPr>
        <p:spPr/>
        <p:txBody>
          <a:bodyPr/>
          <a:lstStyle/>
          <a:p>
            <a:r>
              <a:rPr lang="en-US" dirty="0"/>
              <a:t>Handling noise</a:t>
            </a:r>
          </a:p>
        </p:txBody>
      </p:sp>
      <p:sp>
        <p:nvSpPr>
          <p:cNvPr id="3" name="Content Placeholder 2">
            <a:extLst>
              <a:ext uri="{FF2B5EF4-FFF2-40B4-BE49-F238E27FC236}">
                <a16:creationId xmlns:a16="http://schemas.microsoft.com/office/drawing/2014/main" id="{F92FC884-A3AF-CB4D-86F5-655C837C8DEB}"/>
              </a:ext>
            </a:extLst>
          </p:cNvPr>
          <p:cNvSpPr>
            <a:spLocks noGrp="1"/>
          </p:cNvSpPr>
          <p:nvPr>
            <p:ph idx="1"/>
          </p:nvPr>
        </p:nvSpPr>
        <p:spPr/>
        <p:txBody>
          <a:bodyPr>
            <a:normAutofit fontScale="92500" lnSpcReduction="10000"/>
          </a:bodyPr>
          <a:lstStyle/>
          <a:p>
            <a:pPr marL="0" indent="0">
              <a:buNone/>
            </a:pPr>
            <a:r>
              <a:rPr lang="en-US" dirty="0"/>
              <a:t>Common </a:t>
            </a:r>
            <a:r>
              <a:rPr lang="en-US" dirty="0">
                <a:solidFill>
                  <a:srgbClr val="FF0000"/>
                </a:solidFill>
              </a:rPr>
              <a:t>sources of error</a:t>
            </a:r>
            <a:r>
              <a:rPr lang="en-US" dirty="0"/>
              <a:t>:</a:t>
            </a:r>
          </a:p>
          <a:p>
            <a:pPr marL="514350" indent="-514350">
              <a:buFont typeface="+mj-lt"/>
              <a:buAutoNum type="arabicPeriod"/>
            </a:pPr>
            <a:r>
              <a:rPr lang="en-US" dirty="0"/>
              <a:t>failing to accurately detect the beginning and the end of the multiplier window.</a:t>
            </a:r>
          </a:p>
          <a:p>
            <a:pPr marL="514350" indent="-514350">
              <a:buFont typeface="+mj-lt"/>
              <a:buAutoNum type="arabicPeriod"/>
            </a:pPr>
            <a:r>
              <a:rPr lang="en-US" dirty="0"/>
              <a:t> under-counting short peaks</a:t>
            </a:r>
          </a:p>
          <a:p>
            <a:pPr marL="514350" indent="-514350">
              <a:buFont typeface="+mj-lt"/>
              <a:buAutoNum type="arabicPeriod"/>
            </a:pPr>
            <a:r>
              <a:rPr lang="en-US" dirty="0"/>
              <a:t> over-counting occasional noises that introduce unexpected peaks or pattern.</a:t>
            </a:r>
          </a:p>
          <a:p>
            <a:pPr marL="0" indent="0">
              <a:buNone/>
            </a:pPr>
            <a:r>
              <a:rPr lang="en-US" dirty="0"/>
              <a:t>          if four of the five loop counters agree on the number of loop iterations, the loop counting would be </a:t>
            </a:r>
            <a:r>
              <a:rPr lang="en-US" dirty="0">
                <a:solidFill>
                  <a:srgbClr val="FF0000"/>
                </a:solidFill>
              </a:rPr>
              <a:t>error free</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3A98E3F4-373B-A54D-B5D3-85E3F6201685}"/>
              </a:ext>
            </a:extLst>
          </p:cNvPr>
          <p:cNvSpPr>
            <a:spLocks noGrp="1"/>
          </p:cNvSpPr>
          <p:nvPr>
            <p:ph type="sldNum" sz="quarter" idx="12"/>
          </p:nvPr>
        </p:nvSpPr>
        <p:spPr/>
        <p:txBody>
          <a:bodyPr/>
          <a:lstStyle/>
          <a:p>
            <a:fld id="{73921DC4-839C-F146-AAA5-B7DC0031F985}" type="slidenum">
              <a:rPr lang="en-US" smtClean="0"/>
              <a:t>27</a:t>
            </a:fld>
            <a:endParaRPr lang="en-US"/>
          </a:p>
        </p:txBody>
      </p:sp>
      <p:sp>
        <p:nvSpPr>
          <p:cNvPr id="5" name="Right Arrow 4">
            <a:extLst>
              <a:ext uri="{FF2B5EF4-FFF2-40B4-BE49-F238E27FC236}">
                <a16:creationId xmlns:a16="http://schemas.microsoft.com/office/drawing/2014/main" id="{A362A56F-641E-1C46-A95D-562621A3589C}"/>
              </a:ext>
            </a:extLst>
          </p:cNvPr>
          <p:cNvSpPr/>
          <p:nvPr/>
        </p:nvSpPr>
        <p:spPr>
          <a:xfrm>
            <a:off x="457200" y="4580060"/>
            <a:ext cx="814387" cy="200025"/>
          </a:xfrm>
          <a:prstGeom prst="rightArrow">
            <a:avLst/>
          </a:prstGeom>
          <a:solidFill>
            <a:schemeClr val="accent1">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01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7FD3-7164-E344-9EFB-C39981300E62}"/>
              </a:ext>
            </a:extLst>
          </p:cNvPr>
          <p:cNvSpPr>
            <a:spLocks noGrp="1"/>
          </p:cNvSpPr>
          <p:nvPr>
            <p:ph type="title"/>
          </p:nvPr>
        </p:nvSpPr>
        <p:spPr/>
        <p:txBody>
          <a:bodyPr/>
          <a:lstStyle/>
          <a:p>
            <a:r>
              <a:rPr lang="en-US" dirty="0"/>
              <a:t>Analyzing 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F7E92-19DE-8749-9DCD-74CB5487F096}"/>
                  </a:ext>
                </a:extLst>
              </p:cNvPr>
              <p:cNvSpPr>
                <a:spLocks noGrp="1"/>
              </p:cNvSpPr>
              <p:nvPr>
                <p:ph idx="1"/>
              </p:nvPr>
            </p:nvSpPr>
            <p:spPr/>
            <p:txBody>
              <a:bodyPr>
                <a:normAutofit fontScale="92500" lnSpcReduction="10000"/>
              </a:bodyPr>
              <a:lstStyle/>
              <a:p>
                <a:r>
                  <a:rPr lang="en-US" dirty="0"/>
                  <a:t>A 49-loop period </a:t>
                </a:r>
                <a14:m>
                  <m:oMath xmlns:m="http://schemas.openxmlformats.org/officeDocument/2006/math">
                    <m:r>
                      <a:rPr lang="en-US" i="1" dirty="0"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a:rPr lang="en-US" b="0" i="1" smtClean="0">
                        <a:latin typeface="Cambria Math" panose="02040503050406030204" pitchFamily="18" charset="0"/>
                      </a:rPr>
                      <m:t>7 </m:t>
                    </m:r>
                    <m:r>
                      <m:rPr>
                        <m:sty m:val="p"/>
                      </m:rPr>
                      <a:rPr lang="en-US" b="0" i="0" smtClean="0">
                        <a:latin typeface="Cambria Math" panose="02040503050406030204" pitchFamily="18" charset="0"/>
                      </a:rPr>
                      <m:t>MSB</m:t>
                    </m:r>
                    <m:r>
                      <a:rPr lang="en-US" b="0" i="1" smtClean="0">
                        <a:latin typeface="Cambria Math" panose="02040503050406030204" pitchFamily="18" charset="0"/>
                      </a:rPr>
                      <m:t>=0</m:t>
                    </m:r>
                  </m:oMath>
                </a14:m>
                <a:r>
                  <a:rPr lang="en-US" dirty="0"/>
                  <a:t>.</a:t>
                </a:r>
              </a:p>
              <a:p>
                <a:pPr marL="0" indent="0">
                  <a:buNone/>
                </a:pPr>
                <a:r>
                  <a:rPr lang="en-US" dirty="0"/>
                  <a:t>Probability: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7</m:t>
                            </m:r>
                          </m:sup>
                        </m:sSup>
                      </m:den>
                    </m:f>
                  </m:oMath>
                </a14:m>
                <a:r>
                  <a:rPr lang="en-US" dirty="0"/>
                  <a:t>                 many samples needed to get one signature with such a nonce.</a:t>
                </a:r>
              </a:p>
              <a:p>
                <a:pPr marL="400050" lvl="1" indent="0">
                  <a:buNone/>
                </a:pPr>
                <a:endParaRPr lang="en-US" dirty="0"/>
              </a:p>
              <a:p>
                <a:r>
                  <a:rPr lang="en-US" dirty="0"/>
                  <a:t>To reduce the number of observations, we can do some </a:t>
                </a:r>
                <a:r>
                  <a:rPr lang="en-US" dirty="0">
                    <a:solidFill>
                      <a:srgbClr val="FF0000"/>
                    </a:solidFill>
                  </a:rPr>
                  <a:t>manual verification</a:t>
                </a:r>
                <a:r>
                  <a:rPr lang="en-US" dirty="0"/>
                  <a:t>.</a:t>
                </a:r>
              </a:p>
              <a:p>
                <a:r>
                  <a:rPr lang="en-US" dirty="0"/>
                  <a:t>Return traces where 2 or more counters agree. </a:t>
                </a:r>
              </a:p>
              <a:p>
                <a:r>
                  <a:rPr lang="en-US" dirty="0"/>
                  <a:t>Introduces some error           manual post-processing needed.</a:t>
                </a:r>
              </a:p>
            </p:txBody>
          </p:sp>
        </mc:Choice>
        <mc:Fallback xmlns="">
          <p:sp>
            <p:nvSpPr>
              <p:cNvPr id="3" name="Content Placeholder 2">
                <a:extLst>
                  <a:ext uri="{FF2B5EF4-FFF2-40B4-BE49-F238E27FC236}">
                    <a16:creationId xmlns:a16="http://schemas.microsoft.com/office/drawing/2014/main" id="{2F0F7E92-19DE-8749-9DCD-74CB5487F096}"/>
                  </a:ext>
                </a:extLst>
              </p:cNvPr>
              <p:cNvSpPr>
                <a:spLocks noGrp="1" noRot="1" noChangeAspect="1" noMove="1" noResize="1" noEditPoints="1" noAdjustHandles="1" noChangeArrowheads="1" noChangeShapeType="1" noTextEdit="1"/>
              </p:cNvSpPr>
              <p:nvPr>
                <p:ph idx="1"/>
              </p:nvPr>
            </p:nvSpPr>
            <p:spPr>
              <a:blipFill>
                <a:blip r:embed="rId2"/>
                <a:stretch>
                  <a:fillRect l="-1852" t="-1961" r="-2006" b="-16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161B49-6CB7-E240-AF49-83482E28FB99}"/>
              </a:ext>
            </a:extLst>
          </p:cNvPr>
          <p:cNvSpPr>
            <a:spLocks noGrp="1"/>
          </p:cNvSpPr>
          <p:nvPr>
            <p:ph type="sldNum" sz="quarter" idx="12"/>
          </p:nvPr>
        </p:nvSpPr>
        <p:spPr/>
        <p:txBody>
          <a:bodyPr/>
          <a:lstStyle/>
          <a:p>
            <a:fld id="{73921DC4-839C-F146-AAA5-B7DC0031F985}" type="slidenum">
              <a:rPr lang="en-US" smtClean="0"/>
              <a:t>28</a:t>
            </a:fld>
            <a:endParaRPr lang="en-US"/>
          </a:p>
        </p:txBody>
      </p:sp>
      <p:sp>
        <p:nvSpPr>
          <p:cNvPr id="6" name="Right Arrow 5">
            <a:extLst>
              <a:ext uri="{FF2B5EF4-FFF2-40B4-BE49-F238E27FC236}">
                <a16:creationId xmlns:a16="http://schemas.microsoft.com/office/drawing/2014/main" id="{A9DFE17F-B811-4240-A3C4-710E70B64066}"/>
              </a:ext>
            </a:extLst>
          </p:cNvPr>
          <p:cNvSpPr/>
          <p:nvPr/>
        </p:nvSpPr>
        <p:spPr>
          <a:xfrm>
            <a:off x="3059723" y="2356339"/>
            <a:ext cx="867508" cy="339969"/>
          </a:xfrm>
          <a:prstGeom prst="rightArrow">
            <a:avLst/>
          </a:prstGeom>
          <a:solidFill>
            <a:schemeClr val="accent1">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9F40582-2A3B-9D44-90C9-BACEF742E224}"/>
              </a:ext>
            </a:extLst>
          </p:cNvPr>
          <p:cNvSpPr/>
          <p:nvPr/>
        </p:nvSpPr>
        <p:spPr>
          <a:xfrm>
            <a:off x="4431323" y="5257008"/>
            <a:ext cx="738554" cy="222738"/>
          </a:xfrm>
          <a:prstGeom prst="rightArrow">
            <a:avLst/>
          </a:prstGeom>
          <a:solidFill>
            <a:schemeClr val="accent1">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04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3EC5-81AF-7F40-AA9C-E51B5E27D43F}"/>
              </a:ext>
            </a:extLst>
          </p:cNvPr>
          <p:cNvSpPr>
            <a:spLocks noGrp="1"/>
          </p:cNvSpPr>
          <p:nvPr>
            <p:ph type="title"/>
          </p:nvPr>
        </p:nvSpPr>
        <p:spPr/>
        <p:txBody>
          <a:bodyPr/>
          <a:lstStyle/>
          <a:p>
            <a:r>
              <a:rPr lang="en-US" dirty="0"/>
              <a:t>The road ahead</a:t>
            </a:r>
          </a:p>
        </p:txBody>
      </p:sp>
      <p:sp>
        <p:nvSpPr>
          <p:cNvPr id="4" name="Slide Number Placeholder 3">
            <a:extLst>
              <a:ext uri="{FF2B5EF4-FFF2-40B4-BE49-F238E27FC236}">
                <a16:creationId xmlns:a16="http://schemas.microsoft.com/office/drawing/2014/main" id="{9282E620-E6A3-4844-8235-F555262071B3}"/>
              </a:ext>
            </a:extLst>
          </p:cNvPr>
          <p:cNvSpPr>
            <a:spLocks noGrp="1"/>
          </p:cNvSpPr>
          <p:nvPr>
            <p:ph type="sldNum" sz="quarter" idx="12"/>
          </p:nvPr>
        </p:nvSpPr>
        <p:spPr/>
        <p:txBody>
          <a:bodyPr/>
          <a:lstStyle/>
          <a:p>
            <a:fld id="{73921DC4-839C-F146-AAA5-B7DC0031F985}" type="slidenum">
              <a:rPr lang="en-US" smtClean="0"/>
              <a:t>29</a:t>
            </a:fld>
            <a:endParaRPr lang="en-US"/>
          </a:p>
        </p:txBody>
      </p:sp>
      <p:pic>
        <p:nvPicPr>
          <p:cNvPr id="6" name="Picture 5">
            <a:extLst>
              <a:ext uri="{FF2B5EF4-FFF2-40B4-BE49-F238E27FC236}">
                <a16:creationId xmlns:a16="http://schemas.microsoft.com/office/drawing/2014/main" id="{5E2349AD-8CD0-7E48-AE23-B8A17BC1601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3880" y="1417638"/>
            <a:ext cx="4038600" cy="40386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D5A3B0-732B-4748-BA2A-CAA0DECBF611}"/>
                  </a:ext>
                </a:extLst>
              </p:cNvPr>
              <p:cNvSpPr txBox="1"/>
              <p:nvPr/>
            </p:nvSpPr>
            <p:spPr>
              <a:xfrm rot="19756619">
                <a:off x="719328" y="3332996"/>
                <a:ext cx="12842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44D5A3B0-732B-4748-BA2A-CAA0DECBF611}"/>
                  </a:ext>
                </a:extLst>
              </p:cNvPr>
              <p:cNvSpPr txBox="1">
                <a:spLocks noRot="1" noChangeAspect="1" noMove="1" noResize="1" noEditPoints="1" noAdjustHandles="1" noChangeArrowheads="1" noChangeShapeType="1" noTextEdit="1"/>
              </p:cNvSpPr>
              <p:nvPr/>
            </p:nvSpPr>
            <p:spPr>
              <a:xfrm rot="19756619">
                <a:off x="719328" y="3332996"/>
                <a:ext cx="1284261" cy="369332"/>
              </a:xfrm>
              <a:prstGeom prst="rect">
                <a:avLst/>
              </a:prstGeom>
              <a:blipFill>
                <a:blip r:embed="rId3"/>
                <a:stretch>
                  <a:fillRect r="-980" b="-38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D9718C-1F42-8945-BADE-96A78EA4EBA0}"/>
                  </a:ext>
                </a:extLst>
              </p:cNvPr>
              <p:cNvSpPr txBox="1"/>
              <p:nvPr/>
            </p:nvSpPr>
            <p:spPr>
              <a:xfrm rot="20770860">
                <a:off x="711345" y="3879382"/>
                <a:ext cx="13002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E9D9718C-1F42-8945-BADE-96A78EA4EBA0}"/>
                  </a:ext>
                </a:extLst>
              </p:cNvPr>
              <p:cNvSpPr txBox="1">
                <a:spLocks noRot="1" noChangeAspect="1" noMove="1" noResize="1" noEditPoints="1" noAdjustHandles="1" noChangeArrowheads="1" noChangeShapeType="1" noTextEdit="1"/>
              </p:cNvSpPr>
              <p:nvPr/>
            </p:nvSpPr>
            <p:spPr>
              <a:xfrm rot="20770860">
                <a:off x="711345" y="3879382"/>
                <a:ext cx="1300228" cy="369332"/>
              </a:xfrm>
              <a:prstGeom prst="rect">
                <a:avLst/>
              </a:prstGeom>
              <a:blipFill>
                <a:blip r:embed="rId4"/>
                <a:stretch>
                  <a:fillRect b="-754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5AEC67D-E7F8-4A4E-8DD8-238D234295AF}"/>
              </a:ext>
            </a:extLst>
          </p:cNvPr>
          <p:cNvSpPr txBox="1"/>
          <p:nvPr/>
        </p:nvSpPr>
        <p:spPr>
          <a:xfrm>
            <a:off x="1609344" y="4064048"/>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E349ED-84A3-B741-93C4-4A48DF0A06DB}"/>
                  </a:ext>
                </a:extLst>
              </p:cNvPr>
              <p:cNvSpPr txBox="1"/>
              <p:nvPr/>
            </p:nvSpPr>
            <p:spPr>
              <a:xfrm>
                <a:off x="752604" y="4502494"/>
                <a:ext cx="13816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A1E349ED-84A3-B741-93C4-4A48DF0A06DB}"/>
                  </a:ext>
                </a:extLst>
              </p:cNvPr>
              <p:cNvSpPr txBox="1">
                <a:spLocks noRot="1" noChangeAspect="1" noMove="1" noResize="1" noEditPoints="1" noAdjustHandles="1" noChangeArrowheads="1" noChangeShapeType="1" noTextEdit="1"/>
              </p:cNvSpPr>
              <p:nvPr/>
            </p:nvSpPr>
            <p:spPr>
              <a:xfrm>
                <a:off x="752604" y="4502494"/>
                <a:ext cx="1381660" cy="369332"/>
              </a:xfrm>
              <a:prstGeom prst="rect">
                <a:avLst/>
              </a:prstGeom>
              <a:blipFill>
                <a:blip r:embed="rId5"/>
                <a:stretch>
                  <a:fillRect b="-10000"/>
                </a:stretch>
              </a:blipFill>
            </p:spPr>
            <p:txBody>
              <a:bodyPr/>
              <a:lstStyle/>
              <a:p>
                <a:r>
                  <a:rPr lang="en-US">
                    <a:noFill/>
                  </a:rPr>
                  <a:t> </a:t>
                </a:r>
              </a:p>
            </p:txBody>
          </p:sp>
        </mc:Fallback>
      </mc:AlternateContent>
      <p:sp>
        <p:nvSpPr>
          <p:cNvPr id="11" name="Right Arrow 10">
            <a:extLst>
              <a:ext uri="{FF2B5EF4-FFF2-40B4-BE49-F238E27FC236}">
                <a16:creationId xmlns:a16="http://schemas.microsoft.com/office/drawing/2014/main" id="{2C43B32C-7479-3946-BB9C-32967D7793E7}"/>
              </a:ext>
            </a:extLst>
          </p:cNvPr>
          <p:cNvSpPr/>
          <p:nvPr/>
        </p:nvSpPr>
        <p:spPr>
          <a:xfrm>
            <a:off x="2559243" y="3224661"/>
            <a:ext cx="743712" cy="1065556"/>
          </a:xfrm>
          <a:prstGeom prst="rightArrow">
            <a:avLst/>
          </a:prstGeom>
          <a:solidFill>
            <a:schemeClr val="accent1">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https://app.icerm.brown.edu/img/sp-s18-w4_image.jpg">
            <a:extLst>
              <a:ext uri="{FF2B5EF4-FFF2-40B4-BE49-F238E27FC236}">
                <a16:creationId xmlns:a16="http://schemas.microsoft.com/office/drawing/2014/main" id="{9C705FB1-F530-FC49-87BE-0A7890B47AA8}"/>
              </a:ext>
            </a:extLst>
          </p:cNvPr>
          <p:cNvPicPr>
            <a:picLocks noGrp="1" noChangeAspect="1" noChangeArrowheads="1"/>
          </p:cNvPicPr>
          <p:nvPr>
            <p:ph idx="1"/>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4721" y="2860441"/>
            <a:ext cx="3058625" cy="20187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2E947E6-0DF4-1A4F-904C-C8D45AED322C}"/>
              </a:ext>
            </a:extLst>
          </p:cNvPr>
          <p:cNvPicPr>
            <a:picLocks noChangeAspect="1"/>
          </p:cNvPicPr>
          <p:nvPr/>
        </p:nvPicPr>
        <p:blipFill>
          <a:blip r:embed="rId7">
            <a:clrChange>
              <a:clrFrom>
                <a:srgbClr val="F6F6F6"/>
              </a:clrFrom>
              <a:clrTo>
                <a:srgbClr val="F6F6F6">
                  <a:alpha val="0"/>
                </a:srgbClr>
              </a:clrTo>
            </a:clrChange>
          </a:blip>
          <a:stretch>
            <a:fillRect/>
          </a:stretch>
        </p:blipFill>
        <p:spPr>
          <a:xfrm>
            <a:off x="3270616" y="2425544"/>
            <a:ext cx="3703602" cy="2663790"/>
          </a:xfrm>
          <a:prstGeom prst="rect">
            <a:avLst/>
          </a:prstGeom>
        </p:spPr>
      </p:pic>
      <p:sp>
        <p:nvSpPr>
          <p:cNvPr id="19" name="Right Arrow 18">
            <a:extLst>
              <a:ext uri="{FF2B5EF4-FFF2-40B4-BE49-F238E27FC236}">
                <a16:creationId xmlns:a16="http://schemas.microsoft.com/office/drawing/2014/main" id="{ED8394AA-FBCF-5441-9C03-8051C11F6676}"/>
              </a:ext>
            </a:extLst>
          </p:cNvPr>
          <p:cNvSpPr/>
          <p:nvPr/>
        </p:nvSpPr>
        <p:spPr>
          <a:xfrm>
            <a:off x="6781776" y="3163701"/>
            <a:ext cx="743712" cy="1065556"/>
          </a:xfrm>
          <a:prstGeom prst="rightArrow">
            <a:avLst/>
          </a:prstGeom>
          <a:solidFill>
            <a:schemeClr val="accent1">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A5B940-3619-6441-BAF9-88F7311C67C2}"/>
              </a:ext>
            </a:extLst>
          </p:cNvPr>
          <p:cNvPicPr>
            <a:picLocks noChangeAspect="1"/>
          </p:cNvPicPr>
          <p:nvPr/>
        </p:nvPicPr>
        <p:blipFill>
          <a:blip r:embed="rId8"/>
          <a:stretch>
            <a:fillRect/>
          </a:stretch>
        </p:blipFill>
        <p:spPr>
          <a:xfrm>
            <a:off x="6974218" y="2615544"/>
            <a:ext cx="2192705" cy="216187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042BA7C-D978-5F4E-863F-866E8C61CCD3}"/>
                  </a:ext>
                </a:extLst>
              </p:cNvPr>
              <p:cNvSpPr txBox="1"/>
              <p:nvPr/>
            </p:nvSpPr>
            <p:spPr>
              <a:xfrm>
                <a:off x="8173412" y="3856163"/>
                <a:ext cx="82998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dirty="0" smtClean="0">
                          <a:solidFill>
                            <a:srgbClr val="FF0000"/>
                          </a:solidFill>
                          <a:latin typeface="Cambria Math" panose="02040503050406030204" pitchFamily="18" charset="0"/>
                        </a:rPr>
                        <m:t>𝑓</m:t>
                      </m:r>
                    </m:oMath>
                  </m:oMathPara>
                </a14:m>
                <a:endParaRPr lang="en-US" sz="3600" dirty="0">
                  <a:solidFill>
                    <a:srgbClr val="FF0000"/>
                  </a:solidFill>
                </a:endParaRPr>
              </a:p>
            </p:txBody>
          </p:sp>
        </mc:Choice>
        <mc:Fallback xmlns="">
          <p:sp>
            <p:nvSpPr>
              <p:cNvPr id="22" name="TextBox 21">
                <a:extLst>
                  <a:ext uri="{FF2B5EF4-FFF2-40B4-BE49-F238E27FC236}">
                    <a16:creationId xmlns:a16="http://schemas.microsoft.com/office/drawing/2014/main" id="{C042BA7C-D978-5F4E-863F-866E8C61CCD3}"/>
                  </a:ext>
                </a:extLst>
              </p:cNvPr>
              <p:cNvSpPr txBox="1">
                <a:spLocks noRot="1" noChangeAspect="1" noMove="1" noResize="1" noEditPoints="1" noAdjustHandles="1" noChangeArrowheads="1" noChangeShapeType="1" noTextEdit="1"/>
              </p:cNvSpPr>
              <p:nvPr/>
            </p:nvSpPr>
            <p:spPr>
              <a:xfrm>
                <a:off x="8173412" y="3856163"/>
                <a:ext cx="829985" cy="646331"/>
              </a:xfrm>
              <a:prstGeom prst="rect">
                <a:avLst/>
              </a:prstGeom>
              <a:blipFill>
                <a:blip r:embed="rId9"/>
                <a:stretch>
                  <a:fillRect b="-19231"/>
                </a:stretch>
              </a:blipFill>
            </p:spPr>
            <p:txBody>
              <a:bodyPr/>
              <a:lstStyle/>
              <a:p>
                <a:r>
                  <a:rPr lang="en-US">
                    <a:noFill/>
                  </a:rPr>
                  <a:t> </a:t>
                </a:r>
              </a:p>
            </p:txBody>
          </p:sp>
        </mc:Fallback>
      </mc:AlternateContent>
    </p:spTree>
    <p:extLst>
      <p:ext uri="{BB962C8B-B14F-4D97-AF65-F5344CB8AC3E}">
        <p14:creationId xmlns:p14="http://schemas.microsoft.com/office/powerpoint/2010/main" val="25558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8"/>
                                        </p:tgtEl>
                                        <p:attrNameLst>
                                          <p:attrName>ppt_x</p:attrName>
                                        </p:attrNameLst>
                                      </p:cBhvr>
                                      <p:tavLst>
                                        <p:tav tm="0">
                                          <p:val>
                                            <p:strVal val="ppt_x"/>
                                          </p:val>
                                        </p:tav>
                                        <p:tav tm="100000">
                                          <p:val>
                                            <p:strVal val="ppt_x"/>
                                          </p:val>
                                        </p:tav>
                                      </p:tavLst>
                                    </p:anim>
                                    <p:anim calcmode="lin" valueType="num">
                                      <p:cBhvr additive="base">
                                        <p:cTn id="25" dur="500"/>
                                        <p:tgtEl>
                                          <p:spTgt spid="18"/>
                                        </p:tgtEl>
                                        <p:attrNameLst>
                                          <p:attrName>ppt_y</p:attrName>
                                        </p:attrNameLst>
                                      </p:cBhvr>
                                      <p:tavLst>
                                        <p:tav tm="0">
                                          <p:val>
                                            <p:strVal val="ppt_y"/>
                                          </p:val>
                                        </p:tav>
                                        <p:tav tm="100000">
                                          <p:val>
                                            <p:strVal val="1+ppt_h/2"/>
                                          </p:val>
                                        </p:tav>
                                      </p:tavLst>
                                    </p:anim>
                                    <p:set>
                                      <p:cBhvr>
                                        <p:cTn id="26" dur="1" fill="hold">
                                          <p:stCondLst>
                                            <p:cond delay="499"/>
                                          </p:stCondLst>
                                        </p:cTn>
                                        <p:tgtEl>
                                          <p:spTgt spid="1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9"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5106-762A-A749-8712-89BEA9E55490}"/>
              </a:ext>
            </a:extLst>
          </p:cNvPr>
          <p:cNvSpPr>
            <a:spLocks noGrp="1"/>
          </p:cNvSpPr>
          <p:nvPr>
            <p:ph type="title"/>
          </p:nvPr>
        </p:nvSpPr>
        <p:spPr/>
        <p:txBody>
          <a:bodyPr/>
          <a:lstStyle/>
          <a:p>
            <a:r>
              <a:rPr lang="en-US" dirty="0"/>
              <a:t>Enclaves</a:t>
            </a:r>
          </a:p>
        </p:txBody>
      </p:sp>
      <p:sp>
        <p:nvSpPr>
          <p:cNvPr id="3" name="Content Placeholder 2">
            <a:extLst>
              <a:ext uri="{FF2B5EF4-FFF2-40B4-BE49-F238E27FC236}">
                <a16:creationId xmlns:a16="http://schemas.microsoft.com/office/drawing/2014/main" id="{A29996B1-ADB0-364E-AFEE-24A50828639B}"/>
              </a:ext>
            </a:extLst>
          </p:cNvPr>
          <p:cNvSpPr>
            <a:spLocks noGrp="1"/>
          </p:cNvSpPr>
          <p:nvPr>
            <p:ph idx="1"/>
          </p:nvPr>
        </p:nvSpPr>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Enclaves are isolated from the software running on the computer</a:t>
            </a:r>
          </a:p>
          <a:p>
            <a:pPr marL="285750" indent="-285750">
              <a:buFont typeface="Arial" panose="020B0604020202020204" pitchFamily="34" charset="0"/>
              <a:buChar char="•"/>
            </a:pPr>
            <a:r>
              <a:rPr lang="en-US" dirty="0"/>
              <a:t>SGX controls the entry to and exit from enclaves</a:t>
            </a:r>
          </a:p>
          <a:p>
            <a:endParaRPr lang="en-US" dirty="0"/>
          </a:p>
        </p:txBody>
      </p:sp>
      <p:sp>
        <p:nvSpPr>
          <p:cNvPr id="4" name="Slide Number Placeholder 3">
            <a:extLst>
              <a:ext uri="{FF2B5EF4-FFF2-40B4-BE49-F238E27FC236}">
                <a16:creationId xmlns:a16="http://schemas.microsoft.com/office/drawing/2014/main" id="{0AC4CA88-C24E-114D-909E-1EE9E1463FF0}"/>
              </a:ext>
            </a:extLst>
          </p:cNvPr>
          <p:cNvSpPr>
            <a:spLocks noGrp="1"/>
          </p:cNvSpPr>
          <p:nvPr>
            <p:ph type="sldNum" sz="quarter" idx="12"/>
          </p:nvPr>
        </p:nvSpPr>
        <p:spPr/>
        <p:txBody>
          <a:bodyPr/>
          <a:lstStyle/>
          <a:p>
            <a:fld id="{73921DC4-839C-F146-AAA5-B7DC0031F985}" type="slidenum">
              <a:rPr lang="en-US" smtClean="0"/>
              <a:t>3</a:t>
            </a:fld>
            <a:endParaRPr lang="en-US"/>
          </a:p>
        </p:txBody>
      </p:sp>
      <p:sp>
        <p:nvSpPr>
          <p:cNvPr id="5" name="Rectangle 4">
            <a:extLst>
              <a:ext uri="{FF2B5EF4-FFF2-40B4-BE49-F238E27FC236}">
                <a16:creationId xmlns:a16="http://schemas.microsoft.com/office/drawing/2014/main" id="{8FA437A6-2E45-1544-94BE-A8AA4C5CB1C8}"/>
              </a:ext>
            </a:extLst>
          </p:cNvPr>
          <p:cNvSpPr/>
          <p:nvPr/>
        </p:nvSpPr>
        <p:spPr>
          <a:xfrm>
            <a:off x="1432874" y="1370013"/>
            <a:ext cx="5740924" cy="945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6" name="Rectangle 5">
            <a:extLst>
              <a:ext uri="{FF2B5EF4-FFF2-40B4-BE49-F238E27FC236}">
                <a16:creationId xmlns:a16="http://schemas.microsoft.com/office/drawing/2014/main" id="{15F73D71-E7D8-A54C-984F-1F43E7B88790}"/>
              </a:ext>
            </a:extLst>
          </p:cNvPr>
          <p:cNvSpPr/>
          <p:nvPr/>
        </p:nvSpPr>
        <p:spPr>
          <a:xfrm>
            <a:off x="1432874" y="2513013"/>
            <a:ext cx="5740924" cy="945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7" name="Round Same Side Corner Rectangle 6">
            <a:extLst>
              <a:ext uri="{FF2B5EF4-FFF2-40B4-BE49-F238E27FC236}">
                <a16:creationId xmlns:a16="http://schemas.microsoft.com/office/drawing/2014/main" id="{F22F5403-17E0-9A4F-8DFA-2726B9471B07}"/>
              </a:ext>
            </a:extLst>
          </p:cNvPr>
          <p:cNvSpPr/>
          <p:nvPr/>
        </p:nvSpPr>
        <p:spPr>
          <a:xfrm>
            <a:off x="4161934" y="1466514"/>
            <a:ext cx="2776194" cy="752033"/>
          </a:xfrm>
          <a:prstGeom prst="round2Same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2">
                    <a:lumMod val="75000"/>
                  </a:schemeClr>
                </a:solidFill>
              </a:rPr>
              <a:t>                              Enclave</a:t>
            </a:r>
          </a:p>
        </p:txBody>
      </p:sp>
      <p:sp>
        <p:nvSpPr>
          <p:cNvPr id="8" name="Rounded Rectangle 7">
            <a:extLst>
              <a:ext uri="{FF2B5EF4-FFF2-40B4-BE49-F238E27FC236}">
                <a16:creationId xmlns:a16="http://schemas.microsoft.com/office/drawing/2014/main" id="{A6DB2E97-E69E-894D-95C1-DAB47D1394D4}"/>
              </a:ext>
            </a:extLst>
          </p:cNvPr>
          <p:cNvSpPr/>
          <p:nvPr/>
        </p:nvSpPr>
        <p:spPr>
          <a:xfrm>
            <a:off x="4250899" y="1466514"/>
            <a:ext cx="642201" cy="322868"/>
          </a:xfrm>
          <a:prstGeom prst="roundRect">
            <a:avLst/>
          </a:prstGeom>
          <a:solidFill>
            <a:schemeClr val="accent1">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code</a:t>
            </a:r>
          </a:p>
        </p:txBody>
      </p:sp>
      <p:sp>
        <p:nvSpPr>
          <p:cNvPr id="9" name="Rounded Rectangle 8">
            <a:extLst>
              <a:ext uri="{FF2B5EF4-FFF2-40B4-BE49-F238E27FC236}">
                <a16:creationId xmlns:a16="http://schemas.microsoft.com/office/drawing/2014/main" id="{23BD90AF-EDAD-DB48-97CD-66639B6B9192}"/>
              </a:ext>
            </a:extLst>
          </p:cNvPr>
          <p:cNvSpPr/>
          <p:nvPr/>
        </p:nvSpPr>
        <p:spPr>
          <a:xfrm>
            <a:off x="5009757" y="1466514"/>
            <a:ext cx="645736" cy="322868"/>
          </a:xfrm>
          <a:prstGeom prst="roundRect">
            <a:avLst/>
          </a:prstGeom>
          <a:solidFill>
            <a:schemeClr val="accent1">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data</a:t>
            </a:r>
          </a:p>
        </p:txBody>
      </p:sp>
      <p:sp>
        <p:nvSpPr>
          <p:cNvPr id="10" name="TextBox 9">
            <a:extLst>
              <a:ext uri="{FF2B5EF4-FFF2-40B4-BE49-F238E27FC236}">
                <a16:creationId xmlns:a16="http://schemas.microsoft.com/office/drawing/2014/main" id="{862EA7F2-3D4A-CC46-B776-9CD5564FE87A}"/>
              </a:ext>
            </a:extLst>
          </p:cNvPr>
          <p:cNvSpPr txBox="1"/>
          <p:nvPr/>
        </p:nvSpPr>
        <p:spPr>
          <a:xfrm>
            <a:off x="2297836" y="1945718"/>
            <a:ext cx="1245021" cy="369332"/>
          </a:xfrm>
          <a:prstGeom prst="rect">
            <a:avLst/>
          </a:prstGeom>
          <a:noFill/>
        </p:spPr>
        <p:txBody>
          <a:bodyPr wrap="none" rtlCol="0">
            <a:spAutoFit/>
          </a:bodyPr>
          <a:lstStyle/>
          <a:p>
            <a:r>
              <a:rPr lang="en-US" dirty="0">
                <a:solidFill>
                  <a:srgbClr val="FF0000"/>
                </a:solidFill>
              </a:rPr>
              <a:t>Application</a:t>
            </a:r>
          </a:p>
        </p:txBody>
      </p:sp>
      <p:sp>
        <p:nvSpPr>
          <p:cNvPr id="11" name="TextBox 10">
            <a:extLst>
              <a:ext uri="{FF2B5EF4-FFF2-40B4-BE49-F238E27FC236}">
                <a16:creationId xmlns:a16="http://schemas.microsoft.com/office/drawing/2014/main" id="{F3EFDA19-8148-3C40-93FA-9A7F706BDFD9}"/>
              </a:ext>
            </a:extLst>
          </p:cNvPr>
          <p:cNvSpPr txBox="1"/>
          <p:nvPr/>
        </p:nvSpPr>
        <p:spPr>
          <a:xfrm>
            <a:off x="2389539" y="2985531"/>
            <a:ext cx="442750" cy="369332"/>
          </a:xfrm>
          <a:prstGeom prst="rect">
            <a:avLst/>
          </a:prstGeom>
          <a:noFill/>
        </p:spPr>
        <p:txBody>
          <a:bodyPr wrap="none" rtlCol="0">
            <a:spAutoFit/>
          </a:bodyPr>
          <a:lstStyle/>
          <a:p>
            <a:r>
              <a:rPr lang="en-US" dirty="0">
                <a:solidFill>
                  <a:srgbClr val="FF0000"/>
                </a:solidFill>
              </a:rPr>
              <a:t>OS</a:t>
            </a:r>
          </a:p>
        </p:txBody>
      </p:sp>
      <p:pic>
        <p:nvPicPr>
          <p:cNvPr id="12" name="Picture 11">
            <a:extLst>
              <a:ext uri="{FF2B5EF4-FFF2-40B4-BE49-F238E27FC236}">
                <a16:creationId xmlns:a16="http://schemas.microsoft.com/office/drawing/2014/main" id="{A7AB984C-D166-674F-8ACB-BA00AF5B5874}"/>
              </a:ext>
            </a:extLst>
          </p:cNvPr>
          <p:cNvPicPr>
            <a:picLocks noChangeAspect="1"/>
          </p:cNvPicPr>
          <p:nvPr/>
        </p:nvPicPr>
        <p:blipFill>
          <a:blip r:embed="rId3"/>
          <a:stretch>
            <a:fillRect/>
          </a:stretch>
        </p:blipFill>
        <p:spPr>
          <a:xfrm>
            <a:off x="1526534" y="1534509"/>
            <a:ext cx="688167" cy="725365"/>
          </a:xfrm>
          <a:prstGeom prst="rect">
            <a:avLst/>
          </a:prstGeom>
        </p:spPr>
      </p:pic>
      <p:pic>
        <p:nvPicPr>
          <p:cNvPr id="13" name="Picture 12">
            <a:extLst>
              <a:ext uri="{FF2B5EF4-FFF2-40B4-BE49-F238E27FC236}">
                <a16:creationId xmlns:a16="http://schemas.microsoft.com/office/drawing/2014/main" id="{C780D7DC-63AD-FA45-8ACA-5AAF90ABDE86}"/>
              </a:ext>
            </a:extLst>
          </p:cNvPr>
          <p:cNvPicPr>
            <a:picLocks noChangeAspect="1"/>
          </p:cNvPicPr>
          <p:nvPr/>
        </p:nvPicPr>
        <p:blipFill>
          <a:blip r:embed="rId3"/>
          <a:stretch>
            <a:fillRect/>
          </a:stretch>
        </p:blipFill>
        <p:spPr>
          <a:xfrm>
            <a:off x="1526534" y="2685060"/>
            <a:ext cx="688167" cy="725365"/>
          </a:xfrm>
          <a:prstGeom prst="rect">
            <a:avLst/>
          </a:prstGeom>
        </p:spPr>
      </p:pic>
    </p:spTree>
    <p:extLst>
      <p:ext uri="{BB962C8B-B14F-4D97-AF65-F5344CB8AC3E}">
        <p14:creationId xmlns:p14="http://schemas.microsoft.com/office/powerpoint/2010/main" val="133733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00EB-2D6A-2E43-A39E-C0C7F80BE980}"/>
              </a:ext>
            </a:extLst>
          </p:cNvPr>
          <p:cNvSpPr>
            <a:spLocks noGrp="1"/>
          </p:cNvSpPr>
          <p:nvPr>
            <p:ph type="title"/>
          </p:nvPr>
        </p:nvSpPr>
        <p:spPr/>
        <p:txBody>
          <a:bodyPr/>
          <a:lstStyle/>
          <a:p>
            <a:r>
              <a:rPr lang="en-US" dirty="0"/>
              <a:t>A lattice attack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3C168-7452-3D4B-9D62-9EF37CC50F1B}"/>
                  </a:ext>
                </a:extLst>
              </p:cNvPr>
              <p:cNvSpPr>
                <a:spLocks noGrp="1"/>
              </p:cNvSpPr>
              <p:nvPr>
                <p:ph idx="1"/>
              </p:nvPr>
            </p:nvSpPr>
            <p:spPr>
              <a:xfrm>
                <a:off x="457200" y="1600200"/>
                <a:ext cx="8229600" cy="4932575"/>
              </a:xfrm>
            </p:spPr>
            <p:txBody>
              <a:bodyPr>
                <a:normAutofit/>
              </a:bodyPr>
              <a:lstStyle/>
              <a:p>
                <a:pPr marL="0" indent="0">
                  <a:buNone/>
                </a:pPr>
                <a:r>
                  <a:rPr lang="en-US" sz="2800" dirty="0"/>
                  <a:t>From the </a:t>
                </a:r>
                <a:r>
                  <a:rPr lang="en-US" sz="2800" dirty="0">
                    <a:solidFill>
                      <a:srgbClr val="FF0000"/>
                    </a:solidFill>
                  </a:rPr>
                  <a:t>signing algorithm: </a:t>
                </a:r>
              </a:p>
              <a:p>
                <a:pPr marL="0" indent="0" algn="ctr">
                  <a:buNone/>
                </a:pP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𝑠</m:t>
                        </m:r>
                      </m:e>
                      <m:sub>
                        <m:r>
                          <a:rPr lang="en-US" sz="2800" i="1">
                            <a:latin typeface="Cambria Math" panose="02040503050406030204" pitchFamily="18" charset="0"/>
                          </a:rPr>
                          <m:t>𝑓</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1">
                            <a:latin typeface="Cambria Math" panose="02040503050406030204" pitchFamily="18" charset="0"/>
                          </a:rPr>
                          <m:t>𝑓</m:t>
                        </m:r>
                      </m:sub>
                    </m:sSub>
                    <m:r>
                      <a:rPr lang="en-US" sz="2800" i="1">
                        <a:latin typeface="Cambria Math" panose="02040503050406030204" pitchFamily="18" charset="0"/>
                      </a:rPr>
                      <m:t>+</m:t>
                    </m:r>
                    <m:r>
                      <a:rPr lang="en-US" sz="2800" b="0" i="1" smtClean="0">
                        <a:latin typeface="Cambria Math" panose="02040503050406030204" pitchFamily="18" charset="0"/>
                      </a:rPr>
                      <m:t>𝐻</m:t>
                    </m:r>
                    <m:r>
                      <a:rPr lang="en-US" sz="2800" i="1">
                        <a:latin typeface="Cambria Math" panose="02040503050406030204" pitchFamily="18" charset="0"/>
                      </a:rPr>
                      <m:t>𝑓</m:t>
                    </m:r>
                    <m:r>
                      <a:rPr lang="en-US" sz="2800" i="1">
                        <a:latin typeface="Cambria Math" panose="02040503050406030204" pitchFamily="18" charset="0"/>
                      </a:rPr>
                      <m:t> </m:t>
                    </m:r>
                    <m:r>
                      <m:rPr>
                        <m:sty m:val="p"/>
                      </m:rPr>
                      <a:rPr lang="en-US" sz="2800">
                        <a:latin typeface="Cambria Math" panose="02040503050406030204" pitchFamily="18" charset="0"/>
                      </a:rPr>
                      <m:t>mod</m:t>
                    </m:r>
                    <m:r>
                      <a:rPr lang="en-US" sz="2800" i="1">
                        <a:latin typeface="Cambria Math" panose="02040503050406030204" pitchFamily="18" charset="0"/>
                      </a:rPr>
                      <m:t> </m:t>
                    </m:r>
                    <m:r>
                      <a:rPr lang="en-US" sz="2800" i="1">
                        <a:latin typeface="Cambria Math" panose="02040503050406030204" pitchFamily="18" charset="0"/>
                      </a:rPr>
                      <m:t>𝑝</m:t>
                    </m:r>
                    <m:r>
                      <a:rPr lang="en-US" sz="2800" i="1">
                        <a:latin typeface="Cambria Math" panose="02040503050406030204" pitchFamily="18" charset="0"/>
                      </a:rPr>
                      <m:t> </m:t>
                    </m:r>
                  </m:oMath>
                </a14:m>
                <a:r>
                  <a:rPr lang="en-US" sz="2800" dirty="0"/>
                  <a:t> </a:t>
                </a:r>
              </a:p>
              <a:p>
                <a:pPr marL="0" indent="0">
                  <a:buNone/>
                </a:pPr>
                <a:r>
                  <a:rPr lang="en-US" sz="2800" dirty="0"/>
                  <a:t>with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𝑓</m:t>
                        </m:r>
                      </m:sub>
                    </m:sSub>
                    <m:r>
                      <a:rPr lang="en-US" sz="2800" i="1">
                        <a:latin typeface="Cambria Math" panose="02040503050406030204" pitchFamily="18" charset="0"/>
                      </a:rPr>
                      <m:t>, </m:t>
                    </m:r>
                    <m:r>
                      <a:rPr lang="en-US" sz="2800" b="0" i="1" smtClean="0">
                        <a:latin typeface="Cambria Math" panose="02040503050406030204" pitchFamily="18" charset="0"/>
                      </a:rPr>
                      <m:t>𝐻</m:t>
                    </m:r>
                  </m:oMath>
                </a14:m>
                <a:r>
                  <a:rPr lang="en-US" sz="2800" dirty="0"/>
                  <a:t> </a:t>
                </a:r>
                <a:r>
                  <a:rPr lang="en-US" sz="2800" dirty="0">
                    <a:solidFill>
                      <a:srgbClr val="FF0000"/>
                    </a:solidFill>
                  </a:rPr>
                  <a:t>public </a:t>
                </a:r>
                <a:r>
                  <a:rPr lang="en-US" sz="2800" dirty="0"/>
                  <a:t>and </a:t>
                </a:r>
                <a:r>
                  <a:rPr lang="en-US" sz="2800" i="1" dirty="0"/>
                  <a:t>p </a:t>
                </a:r>
                <a:r>
                  <a:rPr lang="en-US" sz="2800" dirty="0"/>
                  <a:t>is a 256-bit order of an elliptic curve.</a:t>
                </a:r>
                <a:endParaRPr lang="en-US" sz="2800" dirty="0">
                  <a:solidFill>
                    <a:srgbClr val="FF0000"/>
                  </a:solidFill>
                </a:endParaRPr>
              </a:p>
              <a:p>
                <a:pPr marL="0" indent="0">
                  <a:buNone/>
                </a:pPr>
                <a:r>
                  <a:rPr lang="en-US" sz="2800" dirty="0"/>
                  <a:t>Side channel            information about the length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𝑓</m:t>
                        </m:r>
                      </m:sub>
                    </m:sSub>
                  </m:oMath>
                </a14:m>
                <a:r>
                  <a:rPr lang="en-US" sz="2800" b="0" dirty="0"/>
                  <a:t>.</a:t>
                </a:r>
              </a:p>
              <a:p>
                <a:pPr marL="0" indent="0">
                  <a:buNone/>
                </a:pPr>
                <a:endParaRPr lang="en-US" sz="2800" dirty="0">
                  <a:solidFill>
                    <a:srgbClr val="FF0000"/>
                  </a:solidFill>
                </a:endParaRPr>
              </a:p>
              <a:p>
                <a:pPr marL="0" indent="0">
                  <a:buNone/>
                </a:pPr>
                <a:r>
                  <a:rPr lang="en-US" sz="2800" dirty="0">
                    <a:solidFill>
                      <a:srgbClr val="FF0000"/>
                    </a:solidFill>
                  </a:rPr>
                  <a:t>Goal: </a:t>
                </a:r>
                <a:r>
                  <a:rPr lang="en-US" sz="2800" dirty="0">
                    <a:solidFill>
                      <a:schemeClr val="tx1"/>
                    </a:solidFill>
                  </a:rPr>
                  <a:t>Solve for the secret key </a:t>
                </a:r>
                <a14:m>
                  <m:oMath xmlns:m="http://schemas.openxmlformats.org/officeDocument/2006/math">
                    <m:r>
                      <a:rPr lang="en-US" sz="2800" b="0" i="1" smtClean="0">
                        <a:solidFill>
                          <a:schemeClr val="tx1"/>
                        </a:solidFill>
                        <a:latin typeface="Cambria Math" panose="02040503050406030204" pitchFamily="18" charset="0"/>
                      </a:rPr>
                      <m:t>𝑓</m:t>
                    </m:r>
                  </m:oMath>
                </a14:m>
                <a:r>
                  <a:rPr lang="en-US" sz="2800" b="0" dirty="0">
                    <a:solidFill>
                      <a:schemeClr val="tx1"/>
                    </a:solidFill>
                  </a:rPr>
                  <a:t>.</a:t>
                </a:r>
              </a:p>
              <a:p>
                <a:pPr marL="0" indent="0">
                  <a:buNone/>
                </a:pPr>
                <a:r>
                  <a:rPr lang="en-US" sz="2800" dirty="0"/>
                  <a:t>                </a:t>
                </a:r>
              </a:p>
              <a:p>
                <a:pPr marL="0" indent="0">
                  <a:buNone/>
                </a:pPr>
                <a:r>
                  <a:rPr lang="en-US" sz="2800" dirty="0"/>
                  <a:t>			</a:t>
                </a:r>
                <a:r>
                  <a:rPr lang="en-US" sz="2800" dirty="0">
                    <a:solidFill>
                      <a:srgbClr val="FF0000"/>
                    </a:solidFill>
                  </a:rPr>
                  <a:t>hidden number problem </a:t>
                </a:r>
                <a:endParaRPr lang="en-US" sz="2800" b="0" i="1" dirty="0">
                  <a:solidFill>
                    <a:schemeClr val="tx1"/>
                  </a:solidFill>
                </a:endParaRPr>
              </a:p>
              <a:p>
                <a:endParaRPr lang="en-US" sz="2800" b="0" dirty="0">
                  <a:solidFill>
                    <a:schemeClr val="accent6">
                      <a:lumMod val="75000"/>
                    </a:schemeClr>
                  </a:solidFill>
                </a:endParaRPr>
              </a:p>
              <a:p>
                <a:endParaRPr lang="en-US" sz="2800" b="0" dirty="0">
                  <a:solidFill>
                    <a:schemeClr val="accent6">
                      <a:lumMod val="75000"/>
                    </a:schemeClr>
                  </a:solidFill>
                </a:endParaRPr>
              </a:p>
              <a:p>
                <a:pPr marL="0" indent="0">
                  <a:buNone/>
                </a:pPr>
                <a:endParaRPr lang="en-US" sz="2800" b="0" dirty="0">
                  <a:solidFill>
                    <a:schemeClr val="accent6">
                      <a:lumMod val="75000"/>
                    </a:schemeClr>
                  </a:solidFill>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EA13C168-7452-3D4B-9D62-9EF37CC50F1B}"/>
                  </a:ext>
                </a:extLst>
              </p:cNvPr>
              <p:cNvSpPr>
                <a:spLocks noGrp="1" noRot="1" noChangeAspect="1" noMove="1" noResize="1" noEditPoints="1" noAdjustHandles="1" noChangeArrowheads="1" noChangeShapeType="1" noTextEdit="1"/>
              </p:cNvSpPr>
              <p:nvPr>
                <p:ph idx="1"/>
              </p:nvPr>
            </p:nvSpPr>
            <p:spPr>
              <a:xfrm>
                <a:off x="457200" y="1600200"/>
                <a:ext cx="8229600" cy="4932575"/>
              </a:xfrm>
              <a:blipFill>
                <a:blip r:embed="rId2"/>
                <a:stretch>
                  <a:fillRect l="-1698" t="-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3E8F9C5-292A-6C48-83C4-6DB858C9CA64}"/>
              </a:ext>
            </a:extLst>
          </p:cNvPr>
          <p:cNvSpPr>
            <a:spLocks noGrp="1"/>
          </p:cNvSpPr>
          <p:nvPr>
            <p:ph type="sldNum" sz="quarter" idx="12"/>
          </p:nvPr>
        </p:nvSpPr>
        <p:spPr/>
        <p:txBody>
          <a:bodyPr/>
          <a:lstStyle/>
          <a:p>
            <a:fld id="{73921DC4-839C-F146-AAA5-B7DC0031F985}" type="slidenum">
              <a:rPr lang="en-US" smtClean="0"/>
              <a:t>30</a:t>
            </a:fld>
            <a:endParaRPr lang="en-US"/>
          </a:p>
        </p:txBody>
      </p:sp>
      <p:cxnSp>
        <p:nvCxnSpPr>
          <p:cNvPr id="6" name="Straight Arrow Connector 5">
            <a:extLst>
              <a:ext uri="{FF2B5EF4-FFF2-40B4-BE49-F238E27FC236}">
                <a16:creationId xmlns:a16="http://schemas.microsoft.com/office/drawing/2014/main" id="{9FAFC041-995D-5A42-8B26-033F01F9E317}"/>
              </a:ext>
            </a:extLst>
          </p:cNvPr>
          <p:cNvCxnSpPr>
            <a:cxnSpLocks/>
          </p:cNvCxnSpPr>
          <p:nvPr/>
        </p:nvCxnSpPr>
        <p:spPr>
          <a:xfrm>
            <a:off x="2460395" y="3933333"/>
            <a:ext cx="782426" cy="0"/>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Right Arrow 4">
            <a:extLst>
              <a:ext uri="{FF2B5EF4-FFF2-40B4-BE49-F238E27FC236}">
                <a16:creationId xmlns:a16="http://schemas.microsoft.com/office/drawing/2014/main" id="{E02D3FD5-8234-BE49-891C-CD08BB2CF723}"/>
              </a:ext>
            </a:extLst>
          </p:cNvPr>
          <p:cNvSpPr/>
          <p:nvPr/>
        </p:nvSpPr>
        <p:spPr>
          <a:xfrm>
            <a:off x="712176" y="5765480"/>
            <a:ext cx="996462" cy="574430"/>
          </a:xfrm>
          <a:prstGeom prst="rightArrow">
            <a:avLst/>
          </a:prstGeom>
          <a:solidFill>
            <a:schemeClr val="tx2">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36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B9FB-51CD-CA48-86D7-557E6A6BF28B}"/>
              </a:ext>
            </a:extLst>
          </p:cNvPr>
          <p:cNvSpPr>
            <a:spLocks noGrp="1"/>
          </p:cNvSpPr>
          <p:nvPr>
            <p:ph type="title"/>
          </p:nvPr>
        </p:nvSpPr>
        <p:spPr/>
        <p:txBody>
          <a:bodyPr>
            <a:normAutofit fontScale="90000"/>
          </a:bodyPr>
          <a:lstStyle/>
          <a:p>
            <a:r>
              <a:rPr lang="en-US" dirty="0"/>
              <a:t>The hidden number problem (HNP) [BV96]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9969D-107B-EC4A-98F5-E808E5FB65D4}"/>
                  </a:ext>
                </a:extLst>
              </p:cNvPr>
              <p:cNvSpPr>
                <a:spLocks noGrp="1"/>
              </p:cNvSpPr>
              <p:nvPr>
                <p:ph idx="1"/>
              </p:nvPr>
            </p:nvSpPr>
            <p:spPr>
              <a:xfrm>
                <a:off x="457200" y="1600200"/>
                <a:ext cx="8229600" cy="5035062"/>
              </a:xfrm>
            </p:spPr>
            <p:txBody>
              <a:bodyPr>
                <a:normAutofit fontScale="77500" lnSpcReduction="20000"/>
              </a:bodyPr>
              <a:lstStyle/>
              <a:p>
                <a:r>
                  <a:rPr lang="en-US" dirty="0">
                    <a:solidFill>
                      <a:srgbClr val="FF0000"/>
                    </a:solidFill>
                  </a:rPr>
                  <a:t>Goal: </a:t>
                </a:r>
                <a:r>
                  <a:rPr lang="en-US" dirty="0"/>
                  <a:t>recover some secret </a:t>
                </a:r>
                <a14:m>
                  <m:oMath xmlns:m="http://schemas.openxmlformats.org/officeDocument/2006/math">
                    <m:r>
                      <a:rPr lang="en-US" b="0" i="1" smtClean="0">
                        <a:latin typeface="Cambria Math" panose="02040503050406030204" pitchFamily="18" charset="0"/>
                      </a:rPr>
                      <m:t>𝛼</m:t>
                    </m:r>
                  </m:oMath>
                </a14:m>
                <a:endParaRPr lang="en-US" b="0" dirty="0"/>
              </a:p>
              <a:p>
                <a:endParaRPr lang="en-US" dirty="0"/>
              </a:p>
              <a:p>
                <a:r>
                  <a:rPr lang="en-US" dirty="0"/>
                  <a:t>Attacker has </a:t>
                </a:r>
                <a:r>
                  <a:rPr lang="en-US" dirty="0">
                    <a:solidFill>
                      <a:srgbClr val="FF0000"/>
                    </a:solidFill>
                  </a:rPr>
                  <a:t>many samples </a:t>
                </a:r>
                <a:r>
                  <a:rPr lang="en-US" dirty="0"/>
                  <a:t>from the </a:t>
                </a:r>
                <a14:m>
                  <m:oMath xmlns:m="http://schemas.openxmlformats.org/officeDocument/2006/math">
                    <m:r>
                      <a:rPr lang="en-US" b="0" i="1" smtClean="0">
                        <a:latin typeface="Cambria Math" panose="02040503050406030204" pitchFamily="18" charset="0"/>
                      </a:rPr>
                      <m:t>ℓ</m:t>
                    </m:r>
                  </m:oMath>
                </a14:m>
                <a:r>
                  <a:rPr lang="en-US" dirty="0"/>
                  <a:t> MSB of random multiples of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dirty="0"/>
              </a:p>
              <a:p>
                <a:endParaRPr lang="en-US" dirty="0"/>
              </a:p>
              <a:p>
                <a:r>
                  <a:rPr lang="en-US" dirty="0"/>
                  <a:t>Given prime </a:t>
                </a:r>
                <a:r>
                  <a:rPr lang="en-US" i="1" dirty="0"/>
                  <a:t>p</a:t>
                </a:r>
                <a:r>
                  <a:rPr lang="en-US" dirty="0"/>
                  <a:t> and a fixed </a:t>
                </a:r>
                <a14:m>
                  <m:oMath xmlns:m="http://schemas.openxmlformats.org/officeDocument/2006/math">
                    <m:r>
                      <a:rPr lang="en-US" b="0" i="1" smtClean="0">
                        <a:latin typeface="Cambria Math" panose="02040503050406030204" pitchFamily="18" charset="0"/>
                      </a:rPr>
                      <m:t>ℓ (≈</m:t>
                    </m:r>
                    <m:rad>
                      <m:radPr>
                        <m:degHide m:val="on"/>
                        <m:ctrlPr>
                          <a:rPr lang="en-US" b="0" i="1" smtClean="0">
                            <a:latin typeface="Cambria Math" panose="02040503050406030204" pitchFamily="18" charset="0"/>
                          </a:rPr>
                        </m:ctrlPr>
                      </m:radPr>
                      <m:deg/>
                      <m:e>
                        <m:r>
                          <m:rPr>
                            <m:sty m:val="p"/>
                          </m:rPr>
                          <a:rPr lang="en-US" b="0" i="1" smtClean="0">
                            <a:latin typeface="Cambria Math" panose="02040503050406030204" pitchFamily="18" charset="0"/>
                          </a:rPr>
                          <m:t>log</m:t>
                        </m:r>
                        <m:r>
                          <a:rPr lang="en-US" b="0" i="1" smtClean="0">
                            <a:latin typeface="Cambria Math" panose="02040503050406030204" pitchFamily="18" charset="0"/>
                          </a:rPr>
                          <m:t> </m:t>
                        </m:r>
                        <m:r>
                          <a:rPr lang="en-US" b="0" i="1" smtClean="0">
                            <a:latin typeface="Cambria Math" panose="02040503050406030204" pitchFamily="18" charset="0"/>
                          </a:rPr>
                          <m:t>𝑝</m:t>
                        </m:r>
                      </m:e>
                    </m:rad>
                    <m:r>
                      <a:rPr lang="en-US" b="0" i="1" smtClean="0">
                        <a:latin typeface="Cambria Math" panose="02040503050406030204" pitchFamily="18" charset="0"/>
                      </a:rPr>
                      <m:t>),</m:t>
                    </m:r>
                  </m:oMath>
                </a14:m>
                <a:r>
                  <a:rPr lang="en-US" b="0" dirty="0"/>
                  <a:t> recover the secret </a:t>
                </a:r>
                <a14:m>
                  <m:oMath xmlns:m="http://schemas.openxmlformats.org/officeDocument/2006/math">
                    <m:r>
                      <a:rPr lang="en-US" b="0" i="1" smtClean="0">
                        <a:latin typeface="Cambria Math" panose="02040503050406030204" pitchFamily="18" charset="0"/>
                      </a:rPr>
                      <m:t>𝛼</m:t>
                    </m:r>
                  </m:oMath>
                </a14:m>
                <a:r>
                  <a:rPr lang="en-US" b="0" dirty="0"/>
                  <a:t> in </a:t>
                </a:r>
                <a:r>
                  <a:rPr lang="en-US" b="0" dirty="0">
                    <a:solidFill>
                      <a:srgbClr val="FF0000"/>
                    </a:solidFill>
                  </a:rPr>
                  <a:t>polynomial time </a:t>
                </a:r>
                <a:r>
                  <a:rPr lang="en-US" b="0" dirty="0"/>
                  <a:t>with probability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en-US" dirty="0"/>
                  <a:t>, u</a:t>
                </a:r>
                <a:r>
                  <a:rPr lang="en-US" b="0" dirty="0"/>
                  <a:t>nder the assumption that</a:t>
                </a:r>
              </a:p>
              <a:p>
                <a:pPr marL="0" indent="0" algn="ctr">
                  <a:buNone/>
                </a:pPr>
                <a:r>
                  <a:rPr lang="en-US" b="0"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ℓ</m:t>
                            </m:r>
                          </m:sup>
                        </m:sSup>
                      </m:den>
                    </m:f>
                    <m:r>
                      <a:rPr lang="en-US" b="0" i="1" smtClean="0">
                        <a:latin typeface="Cambria Math" panose="02040503050406030204" pitchFamily="18" charset="0"/>
                      </a:rPr>
                      <m:t>.</m:t>
                    </m:r>
                  </m:oMath>
                </a14:m>
                <a:endParaRPr lang="en-US" b="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uniformly and independently randomly chosen integers in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𝑝</m:t>
                        </m:r>
                      </m:sub>
                      <m:sup>
                        <m:r>
                          <a:rPr lang="en-US" b="0" i="1" smtClean="0">
                            <a:latin typeface="Cambria Math" panose="02040503050406030204" pitchFamily="18" charset="0"/>
                          </a:rPr>
                          <m:t>∗</m:t>
                        </m:r>
                      </m:sup>
                    </m:sSubSup>
                  </m:oMath>
                </a14:m>
                <a:r>
                  <a:rPr lang="en-US" b="0" dirty="0"/>
                  <a:t>.</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integers representing the knowledge of the MSB of                 	</a:t>
                </a:r>
                <a14:m>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b="0" dirty="0"/>
              </a:p>
              <a:p>
                <a:endParaRPr lang="en-US" b="0" dirty="0"/>
              </a:p>
              <a:p>
                <a:endParaRPr lang="en-US" b="0" dirty="0"/>
              </a:p>
            </p:txBody>
          </p:sp>
        </mc:Choice>
        <mc:Fallback xmlns="">
          <p:sp>
            <p:nvSpPr>
              <p:cNvPr id="3" name="Content Placeholder 2">
                <a:extLst>
                  <a:ext uri="{FF2B5EF4-FFF2-40B4-BE49-F238E27FC236}">
                    <a16:creationId xmlns:a16="http://schemas.microsoft.com/office/drawing/2014/main" id="{CFD9969D-107B-EC4A-98F5-E808E5FB65D4}"/>
                  </a:ext>
                </a:extLst>
              </p:cNvPr>
              <p:cNvSpPr>
                <a:spLocks noGrp="1" noRot="1" noChangeAspect="1" noMove="1" noResize="1" noEditPoints="1" noAdjustHandles="1" noChangeArrowheads="1" noChangeShapeType="1" noTextEdit="1"/>
              </p:cNvSpPr>
              <p:nvPr>
                <p:ph idx="1"/>
              </p:nvPr>
            </p:nvSpPr>
            <p:spPr>
              <a:xfrm>
                <a:off x="457200" y="1600200"/>
                <a:ext cx="8229600" cy="5035062"/>
              </a:xfrm>
              <a:blipFill>
                <a:blip r:embed="rId2"/>
                <a:stretch>
                  <a:fillRect l="-1235" t="-2267" r="-3241" b="-2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352C2AC-EE12-5645-807F-CC8A92B09FC7}"/>
              </a:ext>
            </a:extLst>
          </p:cNvPr>
          <p:cNvSpPr>
            <a:spLocks noGrp="1"/>
          </p:cNvSpPr>
          <p:nvPr>
            <p:ph type="sldNum" sz="quarter" idx="12"/>
          </p:nvPr>
        </p:nvSpPr>
        <p:spPr/>
        <p:txBody>
          <a:bodyPr/>
          <a:lstStyle/>
          <a:p>
            <a:fld id="{73921DC4-839C-F146-AAA5-B7DC0031F985}" type="slidenum">
              <a:rPr lang="en-US" smtClean="0"/>
              <a:t>31</a:t>
            </a:fld>
            <a:endParaRPr lang="en-US"/>
          </a:p>
        </p:txBody>
      </p:sp>
    </p:spTree>
    <p:extLst>
      <p:ext uri="{BB962C8B-B14F-4D97-AF65-F5344CB8AC3E}">
        <p14:creationId xmlns:p14="http://schemas.microsoft.com/office/powerpoint/2010/main" val="349660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CB52-916E-014C-8701-70B277336B16}"/>
              </a:ext>
            </a:extLst>
          </p:cNvPr>
          <p:cNvSpPr>
            <a:spLocks noGrp="1"/>
          </p:cNvSpPr>
          <p:nvPr>
            <p:ph type="title"/>
          </p:nvPr>
        </p:nvSpPr>
        <p:spPr/>
        <p:txBody>
          <a:bodyPr/>
          <a:lstStyle/>
          <a:p>
            <a:r>
              <a:rPr lang="en-US" dirty="0"/>
              <a:t>Applications of the HNP</a:t>
            </a:r>
          </a:p>
        </p:txBody>
      </p:sp>
      <p:sp>
        <p:nvSpPr>
          <p:cNvPr id="3" name="Content Placeholder 2">
            <a:extLst>
              <a:ext uri="{FF2B5EF4-FFF2-40B4-BE49-F238E27FC236}">
                <a16:creationId xmlns:a16="http://schemas.microsoft.com/office/drawing/2014/main" id="{F6AC3EFD-A31E-8C44-A83D-EF1921FFDC9A}"/>
              </a:ext>
            </a:extLst>
          </p:cNvPr>
          <p:cNvSpPr>
            <a:spLocks noGrp="1"/>
          </p:cNvSpPr>
          <p:nvPr>
            <p:ph idx="1"/>
          </p:nvPr>
        </p:nvSpPr>
        <p:spPr/>
        <p:txBody>
          <a:bodyPr/>
          <a:lstStyle/>
          <a:p>
            <a:r>
              <a:rPr lang="en-US" dirty="0" err="1">
                <a:solidFill>
                  <a:schemeClr val="tx2">
                    <a:lumMod val="60000"/>
                    <a:lumOff val="40000"/>
                  </a:schemeClr>
                </a:solidFill>
              </a:rPr>
              <a:t>Boneh</a:t>
            </a:r>
            <a:r>
              <a:rPr lang="en-US" dirty="0">
                <a:solidFill>
                  <a:schemeClr val="tx2">
                    <a:lumMod val="60000"/>
                    <a:lumOff val="40000"/>
                  </a:schemeClr>
                </a:solidFill>
              </a:rPr>
              <a:t> and Venkatesan: </a:t>
            </a:r>
            <a:r>
              <a:rPr lang="en-US" dirty="0"/>
              <a:t>prove the existence of hardcore bits for the Diffie-Hellman key exchange [BV96].</a:t>
            </a:r>
          </a:p>
          <a:p>
            <a:r>
              <a:rPr lang="en-US" dirty="0">
                <a:solidFill>
                  <a:schemeClr val="tx2">
                    <a:lumMod val="60000"/>
                    <a:lumOff val="40000"/>
                  </a:schemeClr>
                </a:solidFill>
              </a:rPr>
              <a:t>Nguyen and </a:t>
            </a:r>
            <a:r>
              <a:rPr lang="en-US" dirty="0" err="1">
                <a:solidFill>
                  <a:schemeClr val="tx2">
                    <a:lumMod val="60000"/>
                    <a:lumOff val="40000"/>
                  </a:schemeClr>
                </a:solidFill>
              </a:rPr>
              <a:t>Shparlinski</a:t>
            </a:r>
            <a:r>
              <a:rPr lang="en-US" dirty="0">
                <a:solidFill>
                  <a:schemeClr val="tx2">
                    <a:lumMod val="60000"/>
                    <a:lumOff val="40000"/>
                  </a:schemeClr>
                </a:solidFill>
              </a:rPr>
              <a:t>: </a:t>
            </a:r>
            <a:r>
              <a:rPr lang="en-US" dirty="0"/>
              <a:t>attack DSA and ECDSA signing algorithms [NS02, NS03].</a:t>
            </a:r>
          </a:p>
          <a:p>
            <a:r>
              <a:rPr lang="en-US" dirty="0"/>
              <a:t>Many attacks on implementations of the (EC)DSA  algorithm.</a:t>
            </a:r>
          </a:p>
        </p:txBody>
      </p:sp>
      <p:sp>
        <p:nvSpPr>
          <p:cNvPr id="4" name="Slide Number Placeholder 3">
            <a:extLst>
              <a:ext uri="{FF2B5EF4-FFF2-40B4-BE49-F238E27FC236}">
                <a16:creationId xmlns:a16="http://schemas.microsoft.com/office/drawing/2014/main" id="{CBACC0DD-A2E1-374A-8C58-4106DEE9FE64}"/>
              </a:ext>
            </a:extLst>
          </p:cNvPr>
          <p:cNvSpPr>
            <a:spLocks noGrp="1"/>
          </p:cNvSpPr>
          <p:nvPr>
            <p:ph type="sldNum" sz="quarter" idx="12"/>
          </p:nvPr>
        </p:nvSpPr>
        <p:spPr/>
        <p:txBody>
          <a:bodyPr/>
          <a:lstStyle/>
          <a:p>
            <a:fld id="{73921DC4-839C-F146-AAA5-B7DC0031F985}" type="slidenum">
              <a:rPr lang="en-US" smtClean="0"/>
              <a:t>32</a:t>
            </a:fld>
            <a:endParaRPr lang="en-US"/>
          </a:p>
        </p:txBody>
      </p:sp>
    </p:spTree>
    <p:extLst>
      <p:ext uri="{BB962C8B-B14F-4D97-AF65-F5344CB8AC3E}">
        <p14:creationId xmlns:p14="http://schemas.microsoft.com/office/powerpoint/2010/main" val="400687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6434-2770-1A43-ABCF-0A1BDF0323F8}"/>
              </a:ext>
            </a:extLst>
          </p:cNvPr>
          <p:cNvSpPr>
            <a:spLocks noGrp="1"/>
          </p:cNvSpPr>
          <p:nvPr>
            <p:ph type="title"/>
          </p:nvPr>
        </p:nvSpPr>
        <p:spPr/>
        <p:txBody>
          <a:bodyPr/>
          <a:lstStyle/>
          <a:p>
            <a:r>
              <a:rPr lang="en-US" dirty="0"/>
              <a:t>Converting our problem to HNP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466148-1821-9845-8557-AA83E9C26FE2}"/>
                  </a:ext>
                </a:extLst>
              </p:cNvPr>
              <p:cNvSpPr>
                <a:spLocks noGrp="1"/>
              </p:cNvSpPr>
              <p:nvPr>
                <p:ph idx="1"/>
              </p:nvPr>
            </p:nvSpPr>
            <p:spPr/>
            <p:txBody>
              <a:bodyPr>
                <a:normAutofit lnSpcReduction="10000"/>
              </a:bodyPr>
              <a:lstStyle/>
              <a:p>
                <a:r>
                  <a:rPr lang="en-US" dirty="0"/>
                  <a:t>In our attack, we get many samples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 </m:t>
                                </m:r>
                                <m:r>
                                  <a:rPr lang="en-US" b="0" i="1" smtClean="0">
                                    <a:latin typeface="Cambria Math" panose="02040503050406030204" pitchFamily="18" charset="0"/>
                                  </a:rPr>
                                  <m:t>𝐻</m:t>
                                </m:r>
                              </m:e>
                            </m:d>
                          </m:e>
                        </m:d>
                      </m:e>
                      <m:sub>
                        <m:r>
                          <a:rPr lang="en-US" b="0" i="1" smtClean="0">
                            <a:latin typeface="Cambria Math" panose="02040503050406030204" pitchFamily="18" charset="0"/>
                          </a:rPr>
                          <m:t>𝑖</m:t>
                        </m:r>
                      </m:sub>
                    </m:sSub>
                  </m:oMath>
                </a14:m>
                <a:r>
                  <a:rPr lang="en-US" dirty="0"/>
                  <a:t> which satisfy: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𝐻𝑓</m:t>
                      </m:r>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oMath>
                  </m:oMathPara>
                </a14:m>
                <a:endParaRPr lang="en-US" dirty="0"/>
              </a:p>
              <a:p>
                <a:pPr marL="0" indent="0">
                  <a:buNone/>
                </a:pPr>
                <a:endParaRPr lang="en-US" dirty="0"/>
              </a:p>
              <a:p>
                <a:r>
                  <a:rPr lang="en-US" dirty="0"/>
                  <a:t>And information about the most significant zero bits </a:t>
                </a:r>
                <a14:m>
                  <m:oMath xmlns:m="http://schemas.openxmlformats.org/officeDocument/2006/math">
                    <m:r>
                      <a:rPr lang="en-US" b="0" i="1" smtClean="0">
                        <a:latin typeface="Cambria Math" panose="02040503050406030204" pitchFamily="18" charset="0"/>
                      </a:rPr>
                      <m:t>ℓ</m:t>
                    </m:r>
                  </m:oMath>
                </a14:m>
                <a:r>
                  <a:rPr lang="en-US" dirty="0"/>
                  <a:t>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𝑓</m:t>
                        </m:r>
                      </m:sub>
                    </m:sSub>
                    <m:r>
                      <a:rPr lang="en-US" b="0" i="1" smtClean="0">
                        <a:latin typeface="Cambria Math" panose="02040503050406030204" pitchFamily="18" charset="0"/>
                      </a:rPr>
                      <m:t>.</m:t>
                    </m:r>
                  </m:oMath>
                </a14:m>
                <a:endParaRPr lang="en-US" dirty="0"/>
              </a:p>
              <a:p>
                <a:pPr marL="0" indent="0">
                  <a:buNone/>
                </a:pPr>
                <a:endParaRPr lang="en-US" dirty="0"/>
              </a:p>
              <a:p>
                <a:pPr marL="0" indent="0" algn="ctr">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ℓ</m:t>
                            </m:r>
                          </m:sup>
                        </m:sSup>
                      </m:den>
                    </m:f>
                  </m:oMath>
                </a14:m>
                <a:endParaRPr lang="en-US" dirty="0"/>
              </a:p>
            </p:txBody>
          </p:sp>
        </mc:Choice>
        <mc:Fallback xmlns="">
          <p:sp>
            <p:nvSpPr>
              <p:cNvPr id="3" name="Content Placeholder 2">
                <a:extLst>
                  <a:ext uri="{FF2B5EF4-FFF2-40B4-BE49-F238E27FC236}">
                    <a16:creationId xmlns:a16="http://schemas.microsoft.com/office/drawing/2014/main" id="{90466148-1821-9845-8557-AA83E9C26FE2}"/>
                  </a:ext>
                </a:extLst>
              </p:cNvPr>
              <p:cNvSpPr>
                <a:spLocks noGrp="1" noRot="1" noChangeAspect="1" noMove="1" noResize="1" noEditPoints="1" noAdjustHandles="1" noChangeArrowheads="1" noChangeShapeType="1" noTextEdit="1"/>
              </p:cNvSpPr>
              <p:nvPr>
                <p:ph idx="1"/>
              </p:nvPr>
            </p:nvSpPr>
            <p:spPr>
              <a:blipFill>
                <a:blip r:embed="rId2"/>
                <a:stretch>
                  <a:fillRect l="-1852" t="-16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FB78FCF-F643-D24E-9581-6A686E0D46EB}"/>
              </a:ext>
            </a:extLst>
          </p:cNvPr>
          <p:cNvSpPr>
            <a:spLocks noGrp="1"/>
          </p:cNvSpPr>
          <p:nvPr>
            <p:ph type="sldNum" sz="quarter" idx="12"/>
          </p:nvPr>
        </p:nvSpPr>
        <p:spPr/>
        <p:txBody>
          <a:bodyPr/>
          <a:lstStyle/>
          <a:p>
            <a:fld id="{73921DC4-839C-F146-AAA5-B7DC0031F985}" type="slidenum">
              <a:rPr lang="en-US" smtClean="0"/>
              <a:t>33</a:t>
            </a:fld>
            <a:endParaRPr lang="en-US"/>
          </a:p>
        </p:txBody>
      </p:sp>
      <p:sp>
        <p:nvSpPr>
          <p:cNvPr id="5" name="Right Arrow 4">
            <a:extLst>
              <a:ext uri="{FF2B5EF4-FFF2-40B4-BE49-F238E27FC236}">
                <a16:creationId xmlns:a16="http://schemas.microsoft.com/office/drawing/2014/main" id="{BD48433D-2DA5-2845-91B4-C3AB868E5E31}"/>
              </a:ext>
            </a:extLst>
          </p:cNvPr>
          <p:cNvSpPr/>
          <p:nvPr/>
        </p:nvSpPr>
        <p:spPr>
          <a:xfrm>
            <a:off x="2485293" y="5414779"/>
            <a:ext cx="785446" cy="550985"/>
          </a:xfrm>
          <a:prstGeom prst="rightArrow">
            <a:avLst/>
          </a:prstGeom>
          <a:solidFill>
            <a:schemeClr val="tx2">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75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B332-369D-9F43-A4BA-7AA01544C8A3}"/>
              </a:ext>
            </a:extLst>
          </p:cNvPr>
          <p:cNvSpPr>
            <a:spLocks noGrp="1"/>
          </p:cNvSpPr>
          <p:nvPr>
            <p:ph type="title"/>
          </p:nvPr>
        </p:nvSpPr>
        <p:spPr>
          <a:xfrm>
            <a:off x="457200" y="0"/>
            <a:ext cx="8229600" cy="1143000"/>
          </a:xfrm>
        </p:spPr>
        <p:txBody>
          <a:bodyPr/>
          <a:lstStyle/>
          <a:p>
            <a:r>
              <a:rPr lang="en-US" dirty="0"/>
              <a:t>Lattices</a:t>
            </a:r>
          </a:p>
        </p:txBody>
      </p:sp>
      <p:sp>
        <p:nvSpPr>
          <p:cNvPr id="4" name="Slide Number Placeholder 3">
            <a:extLst>
              <a:ext uri="{FF2B5EF4-FFF2-40B4-BE49-F238E27FC236}">
                <a16:creationId xmlns:a16="http://schemas.microsoft.com/office/drawing/2014/main" id="{47CA983B-2568-7A40-84DE-4920A6A24227}"/>
              </a:ext>
            </a:extLst>
          </p:cNvPr>
          <p:cNvSpPr>
            <a:spLocks noGrp="1"/>
          </p:cNvSpPr>
          <p:nvPr>
            <p:ph type="sldNum" sz="quarter" idx="12"/>
          </p:nvPr>
        </p:nvSpPr>
        <p:spPr/>
        <p:txBody>
          <a:bodyPr/>
          <a:lstStyle/>
          <a:p>
            <a:fld id="{73921DC4-839C-F146-AAA5-B7DC0031F985}" type="slidenum">
              <a:rPr lang="en-US" smtClean="0"/>
              <a:t>34</a:t>
            </a:fld>
            <a:endParaRPr lang="en-US"/>
          </a:p>
        </p:txBody>
      </p:sp>
      <p:pic>
        <p:nvPicPr>
          <p:cNvPr id="1026" name="Picture 2" descr="https://app.icerm.brown.edu/img/sp-s18-w4_image.jpg">
            <a:extLst>
              <a:ext uri="{FF2B5EF4-FFF2-40B4-BE49-F238E27FC236}">
                <a16:creationId xmlns:a16="http://schemas.microsoft.com/office/drawing/2014/main" id="{453D0313-F992-984D-B371-C89D99B2A4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4294" y="846138"/>
            <a:ext cx="5690012" cy="36485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F5071A-FD3F-244E-A0BD-E55FD9CE1D53}"/>
                  </a:ext>
                </a:extLst>
              </p:cNvPr>
              <p:cNvSpPr txBox="1"/>
              <p:nvPr/>
            </p:nvSpPr>
            <p:spPr>
              <a:xfrm>
                <a:off x="295252" y="4132937"/>
                <a:ext cx="8553495" cy="3262432"/>
              </a:xfrm>
              <a:prstGeom prst="rect">
                <a:avLst/>
              </a:prstGeom>
              <a:noFill/>
            </p:spPr>
            <p:txBody>
              <a:bodyPr wrap="none" rtlCol="0">
                <a:spAutoFit/>
              </a:bodyPr>
              <a:lstStyle/>
              <a:p>
                <a:pPr marL="342900" indent="-342900">
                  <a:buFont typeface="Arial" panose="020B0604020202020204" pitchFamily="34" charset="0"/>
                  <a:buChar char="•"/>
                </a:pPr>
                <a:r>
                  <a:rPr lang="en-US" sz="2400" dirty="0"/>
                  <a:t>A lattice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discrete</m:t>
                    </m:r>
                    <m:r>
                      <a:rPr lang="en-US" sz="2400" b="0" i="0"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additive</m:t>
                    </m:r>
                    <m:r>
                      <a:rPr lang="en-US" sz="2400" b="0" i="0" smtClean="0">
                        <a:solidFill>
                          <a:srgbClr val="FF0000"/>
                        </a:solidFill>
                        <a:latin typeface="Cambria Math" panose="02040503050406030204" pitchFamily="18" charset="0"/>
                      </a:rPr>
                      <m:t> </m:t>
                    </m:r>
                    <m:r>
                      <m:rPr>
                        <m:sty m:val="p"/>
                      </m:rPr>
                      <a:rPr lang="en-US" sz="2400" b="0" i="0" smtClean="0">
                        <a:solidFill>
                          <a:srgbClr val="FF0000"/>
                        </a:solidFill>
                        <a:latin typeface="Cambria Math" panose="02040503050406030204" pitchFamily="18" charset="0"/>
                      </a:rPr>
                      <m:t>subgroup</m:t>
                    </m:r>
                    <m:r>
                      <a:rPr lang="en-US" sz="2400" b="0" i="0" smtClean="0">
                        <a:solidFill>
                          <a:srgbClr val="FF0000"/>
                        </a:solidFill>
                        <a:latin typeface="Cambria Math" panose="02040503050406030204" pitchFamily="18" charset="0"/>
                      </a:rPr>
                      <m:t> </m:t>
                    </m:r>
                    <m:r>
                      <m:rPr>
                        <m:sty m:val="p"/>
                      </m:rPr>
                      <a:rPr lang="en-US" sz="2400" b="0" i="0" smtClean="0">
                        <a:latin typeface="Cambria Math" panose="02040503050406030204" pitchFamily="18" charset="0"/>
                      </a:rPr>
                      <m:t>of</m:t>
                    </m:r>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𝑚</m:t>
                        </m:r>
                      </m:sup>
                    </m:sSup>
                  </m:oMath>
                </a14:m>
                <a:r>
                  <a:rPr lang="en-US" sz="2400" dirty="0"/>
                  <a:t>.</a:t>
                </a:r>
              </a:p>
              <a:p>
                <a:endParaRPr lang="en-US" sz="2400" dirty="0"/>
              </a:p>
              <a:p>
                <a:pPr marL="342900" indent="-342900">
                  <a:buFont typeface="Arial" panose="020B0604020202020204" pitchFamily="34" charset="0"/>
                  <a:buChar char="•"/>
                </a:pPr>
                <a:r>
                  <a:rPr lang="en-US" sz="2400" dirty="0"/>
                  <a:t>Any  </a:t>
                </a:r>
                <a14:m>
                  <m:oMath xmlns:m="http://schemas.openxmlformats.org/officeDocument/2006/math">
                    <m:r>
                      <a:rPr lang="en-US" sz="2400" b="0" i="1" smtClean="0">
                        <a:latin typeface="Cambria Math" panose="02040503050406030204" pitchFamily="18" charset="0"/>
                      </a:rPr>
                      <m:t>𝑚</m:t>
                    </m:r>
                  </m:oMath>
                </a14:m>
                <a:r>
                  <a:rPr lang="en-US" sz="2400" dirty="0"/>
                  <a:t>-dimensional lattice can be specified by </a:t>
                </a:r>
                <a:r>
                  <a:rPr lang="en-US" sz="2400" dirty="0">
                    <a:solidFill>
                      <a:srgbClr val="FF0000"/>
                    </a:solidFill>
                  </a:rPr>
                  <a:t>a basis</a:t>
                </a:r>
                <a:r>
                  <a:rPr lang="en-US" sz="2400" dirty="0"/>
                  <a:t> of at most</a:t>
                </a:r>
              </a:p>
              <a:p>
                <a:r>
                  <a:rPr lang="en-US" sz="2400" dirty="0"/>
                  <a:t> </a:t>
                </a:r>
                <a14:m>
                  <m:oMath xmlns:m="http://schemas.openxmlformats.org/officeDocument/2006/math">
                    <m:r>
                      <a:rPr lang="en-US" sz="2400" b="0" i="1" dirty="0" smtClean="0">
                        <a:latin typeface="Cambria Math" panose="02040503050406030204" pitchFamily="18" charset="0"/>
                      </a:rPr>
                      <m:t>𝑚</m:t>
                    </m:r>
                  </m:oMath>
                </a14:m>
                <a:r>
                  <a:rPr lang="en-US" sz="2400" dirty="0"/>
                  <a:t> linearly independent vectors.</a:t>
                </a:r>
              </a:p>
              <a:p>
                <a:endParaRPr lang="en-US" sz="2400" dirty="0"/>
              </a:p>
              <a:p>
                <a:pPr marL="342900" indent="-342900">
                  <a:buFont typeface="Arial" panose="020B0604020202020204" pitchFamily="34" charset="0"/>
                  <a:buChar char="•"/>
                </a:pPr>
                <a:r>
                  <a:rPr lang="en-US" sz="2400" dirty="0"/>
                  <a:t>A basis of a lattice is represented as a </a:t>
                </a:r>
                <a:r>
                  <a:rPr lang="en-US" sz="2400" dirty="0">
                    <a:solidFill>
                      <a:srgbClr val="FF0000"/>
                    </a:solidFill>
                  </a:rPr>
                  <a:t>matrix</a:t>
                </a:r>
                <a:r>
                  <a:rPr lang="en-US" sz="2400" dirty="0"/>
                  <a:t>  whose rows are </a:t>
                </a:r>
              </a:p>
              <a:p>
                <a:r>
                  <a:rPr lang="en-US" sz="2400" dirty="0"/>
                  <a:t>the basis vectors.</a:t>
                </a:r>
              </a:p>
              <a:p>
                <a:endParaRPr lang="en-US" sz="2000" dirty="0"/>
              </a:p>
              <a:p>
                <a:endParaRPr lang="en-US" dirty="0"/>
              </a:p>
            </p:txBody>
          </p:sp>
        </mc:Choice>
        <mc:Fallback xmlns="">
          <p:sp>
            <p:nvSpPr>
              <p:cNvPr id="6" name="TextBox 5">
                <a:extLst>
                  <a:ext uri="{FF2B5EF4-FFF2-40B4-BE49-F238E27FC236}">
                    <a16:creationId xmlns:a16="http://schemas.microsoft.com/office/drawing/2014/main" id="{0DF5071A-FD3F-244E-A0BD-E55FD9CE1D53}"/>
                  </a:ext>
                </a:extLst>
              </p:cNvPr>
              <p:cNvSpPr txBox="1">
                <a:spLocks noRot="1" noChangeAspect="1" noMove="1" noResize="1" noEditPoints="1" noAdjustHandles="1" noChangeArrowheads="1" noChangeShapeType="1" noTextEdit="1"/>
              </p:cNvSpPr>
              <p:nvPr/>
            </p:nvSpPr>
            <p:spPr>
              <a:xfrm>
                <a:off x="295252" y="4132937"/>
                <a:ext cx="8553495" cy="3262432"/>
              </a:xfrm>
              <a:prstGeom prst="rect">
                <a:avLst/>
              </a:prstGeom>
              <a:blipFill>
                <a:blip r:embed="rId3"/>
                <a:stretch>
                  <a:fillRect l="-1037" t="-775"/>
                </a:stretch>
              </a:blipFill>
            </p:spPr>
            <p:txBody>
              <a:bodyPr/>
              <a:lstStyle/>
              <a:p>
                <a:r>
                  <a:rPr lang="en-US">
                    <a:noFill/>
                  </a:rPr>
                  <a:t> </a:t>
                </a:r>
              </a:p>
            </p:txBody>
          </p:sp>
        </mc:Fallback>
      </mc:AlternateContent>
    </p:spTree>
    <p:extLst>
      <p:ext uri="{BB962C8B-B14F-4D97-AF65-F5344CB8AC3E}">
        <p14:creationId xmlns:p14="http://schemas.microsoft.com/office/powerpoint/2010/main" val="34940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A496-B014-464B-969A-37E6E621F937}"/>
              </a:ext>
            </a:extLst>
          </p:cNvPr>
          <p:cNvSpPr>
            <a:spLocks noGrp="1"/>
          </p:cNvSpPr>
          <p:nvPr>
            <p:ph type="title"/>
          </p:nvPr>
        </p:nvSpPr>
        <p:spPr/>
        <p:txBody>
          <a:bodyPr/>
          <a:lstStyle/>
          <a:p>
            <a:r>
              <a:rPr lang="en-US" dirty="0"/>
              <a:t>Closest Vector Problem (CVP)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A263A8-A964-AE46-8EE1-7C25041E696B}"/>
                  </a:ext>
                </a:extLst>
              </p:cNvPr>
              <p:cNvSpPr>
                <a:spLocks noGrp="1"/>
              </p:cNvSpPr>
              <p:nvPr>
                <p:ph idx="1"/>
              </p:nvPr>
            </p:nvSpPr>
            <p:spPr/>
            <p:txBody>
              <a:bodyPr>
                <a:normAutofit lnSpcReduction="10000"/>
              </a:bodyPr>
              <a:lstStyle/>
              <a:p>
                <a:r>
                  <a:rPr lang="en-US" dirty="0"/>
                  <a:t>Given a lattice </a:t>
                </a:r>
                <a14:m>
                  <m:oMath xmlns:m="http://schemas.openxmlformats.org/officeDocument/2006/math">
                    <m:r>
                      <a:rPr lang="en-US" i="1" dirty="0" smtClean="0">
                        <a:latin typeface="Cambria Math" panose="02040503050406030204" pitchFamily="18" charset="0"/>
                      </a:rPr>
                      <m:t>𝐿</m:t>
                    </m:r>
                  </m:oMath>
                </a14:m>
                <a:r>
                  <a:rPr lang="en-US" dirty="0"/>
                  <a:t> and a target point </a:t>
                </a:r>
                <a14:m>
                  <m:oMath xmlns:m="http://schemas.openxmlformats.org/officeDocument/2006/math">
                    <m:r>
                      <a:rPr lang="en-US" i="1" dirty="0" smtClean="0">
                        <a:latin typeface="Cambria Math" panose="02040503050406030204" pitchFamily="18" charset="0"/>
                      </a:rPr>
                      <m:t>𝑥</m:t>
                    </m:r>
                  </m:oMath>
                </a14:m>
                <a:r>
                  <a:rPr lang="en-US" dirty="0"/>
                  <a:t>, CVP asks to </a:t>
                </a:r>
                <a:r>
                  <a:rPr lang="en-US" dirty="0">
                    <a:solidFill>
                      <a:srgbClr val="FF0000"/>
                    </a:solidFill>
                  </a:rPr>
                  <a:t>find the lattice point closest to the target</a:t>
                </a:r>
                <a:r>
                  <a:rPr lang="en-US" dirty="0"/>
                  <a:t>.</a:t>
                </a:r>
              </a:p>
              <a:p>
                <a:endParaRPr lang="en-US" dirty="0"/>
              </a:p>
              <a:p>
                <a:r>
                  <a:rPr lang="en-US" dirty="0"/>
                  <a:t>Many applications of the CVP only require finding a lattice vector that is </a:t>
                </a:r>
                <a:r>
                  <a:rPr lang="en-US" dirty="0">
                    <a:solidFill>
                      <a:srgbClr val="FF0000"/>
                    </a:solidFill>
                  </a:rPr>
                  <a:t>not too far </a:t>
                </a:r>
                <a:r>
                  <a:rPr lang="en-US" dirty="0"/>
                  <a:t>from the target, even if not necessarily the closest.</a:t>
                </a:r>
              </a:p>
              <a:p>
                <a:endParaRPr lang="en-US" dirty="0"/>
              </a:p>
              <a:p>
                <a:r>
                  <a:rPr lang="en-US" dirty="0"/>
                  <a:t>Solving CVP</a:t>
                </a:r>
                <a:r>
                  <a:rPr lang="en-US" dirty="0">
                    <a:solidFill>
                      <a:srgbClr val="FF0000"/>
                    </a:solidFill>
                  </a:rPr>
                  <a:t> </a:t>
                </a:r>
                <a:r>
                  <a:rPr lang="en-US" dirty="0"/>
                  <a:t>in a special lattice will give a </a:t>
                </a:r>
                <a:r>
                  <a:rPr lang="en-US" dirty="0">
                    <a:solidFill>
                      <a:srgbClr val="FF0000"/>
                    </a:solidFill>
                  </a:rPr>
                  <a:t>solution to the hidden number problem</a:t>
                </a:r>
                <a:r>
                  <a:rPr lang="en-US" dirty="0"/>
                  <a:t>.</a:t>
                </a:r>
                <a:endParaRPr lang="en-US" dirty="0">
                  <a:solidFill>
                    <a:srgbClr val="FF0000"/>
                  </a:solidFill>
                </a:endParaRP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A263A8-A964-AE46-8EE1-7C25041E696B}"/>
                  </a:ext>
                </a:extLst>
              </p:cNvPr>
              <p:cNvSpPr>
                <a:spLocks noGrp="1" noRot="1" noChangeAspect="1" noMove="1" noResize="1" noEditPoints="1" noAdjustHandles="1" noChangeArrowheads="1" noChangeShapeType="1" noTextEdit="1"/>
              </p:cNvSpPr>
              <p:nvPr>
                <p:ph idx="1"/>
              </p:nvPr>
            </p:nvSpPr>
            <p:spPr>
              <a:blipFill>
                <a:blip r:embed="rId2"/>
                <a:stretch>
                  <a:fillRect l="-1852" t="-2801" r="-2315" b="-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4F8A74-AEE0-CA40-B5AD-098E65D01F09}"/>
              </a:ext>
            </a:extLst>
          </p:cNvPr>
          <p:cNvSpPr>
            <a:spLocks noGrp="1"/>
          </p:cNvSpPr>
          <p:nvPr>
            <p:ph type="sldNum" sz="quarter" idx="12"/>
          </p:nvPr>
        </p:nvSpPr>
        <p:spPr/>
        <p:txBody>
          <a:bodyPr/>
          <a:lstStyle/>
          <a:p>
            <a:fld id="{73921DC4-839C-F146-AAA5-B7DC0031F985}" type="slidenum">
              <a:rPr lang="en-US" smtClean="0"/>
              <a:t>35</a:t>
            </a:fld>
            <a:endParaRPr lang="en-US"/>
          </a:p>
        </p:txBody>
      </p:sp>
    </p:spTree>
    <p:extLst>
      <p:ext uri="{BB962C8B-B14F-4D97-AF65-F5344CB8AC3E}">
        <p14:creationId xmlns:p14="http://schemas.microsoft.com/office/powerpoint/2010/main" val="41224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C1C9-A69E-DA4D-BD13-000489A722E9}"/>
              </a:ext>
            </a:extLst>
          </p:cNvPr>
          <p:cNvSpPr>
            <a:spLocks noGrp="1"/>
          </p:cNvSpPr>
          <p:nvPr>
            <p:ph type="title"/>
          </p:nvPr>
        </p:nvSpPr>
        <p:spPr/>
        <p:txBody>
          <a:bodyPr/>
          <a:lstStyle/>
          <a:p>
            <a:r>
              <a:rPr lang="en-US" dirty="0"/>
              <a:t>CVP embedding</a:t>
            </a:r>
          </a:p>
        </p:txBody>
      </p:sp>
      <p:sp>
        <p:nvSpPr>
          <p:cNvPr id="4" name="Slide Number Placeholder 3">
            <a:extLst>
              <a:ext uri="{FF2B5EF4-FFF2-40B4-BE49-F238E27FC236}">
                <a16:creationId xmlns:a16="http://schemas.microsoft.com/office/drawing/2014/main" id="{C9528AD0-065D-734A-914B-69028874F495}"/>
              </a:ext>
            </a:extLst>
          </p:cNvPr>
          <p:cNvSpPr>
            <a:spLocks noGrp="1"/>
          </p:cNvSpPr>
          <p:nvPr>
            <p:ph type="sldNum" sz="quarter" idx="12"/>
          </p:nvPr>
        </p:nvSpPr>
        <p:spPr/>
        <p:txBody>
          <a:bodyPr/>
          <a:lstStyle/>
          <a:p>
            <a:fld id="{73921DC4-839C-F146-AAA5-B7DC0031F985}" type="slidenum">
              <a:rPr lang="en-US" smtClean="0"/>
              <a:t>36</a:t>
            </a:fld>
            <a:endParaRPr lang="en-US" dirty="0"/>
          </a:p>
        </p:txBody>
      </p:sp>
      <p:sp>
        <p:nvSpPr>
          <p:cNvPr id="7" name="Left Brace 6">
            <a:extLst>
              <a:ext uri="{FF2B5EF4-FFF2-40B4-BE49-F238E27FC236}">
                <a16:creationId xmlns:a16="http://schemas.microsoft.com/office/drawing/2014/main" id="{B2E75B58-825B-BA44-8017-3A81BA7A0547}"/>
              </a:ext>
            </a:extLst>
          </p:cNvPr>
          <p:cNvSpPr/>
          <p:nvPr/>
        </p:nvSpPr>
        <p:spPr>
          <a:xfrm rot="16200000">
            <a:off x="3628620" y="2392409"/>
            <a:ext cx="275432" cy="53167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A234E0C-8B5A-144C-831E-4F102A131AF4}"/>
              </a:ext>
            </a:extLst>
          </p:cNvPr>
          <p:cNvSpPr txBox="1"/>
          <p:nvPr/>
        </p:nvSpPr>
        <p:spPr>
          <a:xfrm>
            <a:off x="2362009" y="5386609"/>
            <a:ext cx="2808654" cy="461665"/>
          </a:xfrm>
          <a:prstGeom prst="rect">
            <a:avLst/>
          </a:prstGeom>
          <a:noFill/>
        </p:spPr>
        <p:txBody>
          <a:bodyPr wrap="none" rtlCol="0">
            <a:spAutoFit/>
          </a:bodyPr>
          <a:lstStyle/>
          <a:p>
            <a:r>
              <a:rPr lang="en-US" sz="2400" dirty="0">
                <a:solidFill>
                  <a:srgbClr val="FF0000"/>
                </a:solidFill>
              </a:rPr>
              <a:t>Target vector for CVP</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747DDC-DF24-1646-B79D-C3311B4220B0}"/>
                  </a:ext>
                </a:extLst>
              </p:cNvPr>
              <p:cNvSpPr txBox="1"/>
              <p:nvPr/>
            </p:nvSpPr>
            <p:spPr>
              <a:xfrm>
                <a:off x="412308" y="5977144"/>
                <a:ext cx="7027565" cy="538545"/>
              </a:xfrm>
              <a:prstGeom prst="rect">
                <a:avLst/>
              </a:prstGeom>
              <a:noFill/>
            </p:spPr>
            <p:txBody>
              <a:bodyPr wrap="none" rtlCol="0">
                <a:spAutoFit/>
              </a:bodyPr>
              <a:lstStyle/>
              <a:p>
                <a:r>
                  <a:rPr lang="en-US" sz="2800" dirty="0"/>
                  <a:t>Shortest vector: </a:t>
                </a:r>
                <a14:m>
                  <m:oMath xmlns:m="http://schemas.openxmlformats.org/officeDocument/2006/math">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+1</m:t>
                        </m:r>
                      </m:sup>
                    </m:s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ℓ</m:t>
                            </m:r>
                          </m:e>
                          <m:sub>
                            <m:r>
                              <a:rPr lang="en-US" sz="2800" b="0" i="1" smtClean="0">
                                <a:latin typeface="Cambria Math" panose="02040503050406030204" pitchFamily="18" charset="0"/>
                              </a:rPr>
                              <m:t>𝑑</m:t>
                            </m:r>
                          </m:sub>
                        </m:sSub>
                        <m:r>
                          <a:rPr lang="en-US" sz="2800" b="0" i="1" smtClean="0">
                            <a:latin typeface="Cambria Math" panose="02040503050406030204" pitchFamily="18" charset="0"/>
                          </a:rPr>
                          <m:t>+1</m:t>
                        </m:r>
                      </m:sup>
                    </m:s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𝑑</m:t>
                        </m:r>
                      </m:sub>
                    </m:sSub>
                    <m:r>
                      <a:rPr lang="en-US" sz="2800" i="1">
                        <a:latin typeface="Cambria Math" panose="02040503050406030204" pitchFamily="18" charset="0"/>
                      </a:rPr>
                      <m:t>, </m:t>
                    </m:r>
                    <m:r>
                      <a:rPr lang="en-US" sz="2800" i="1" smtClean="0">
                        <a:solidFill>
                          <a:srgbClr val="FF0000"/>
                        </a:solidFill>
                        <a:latin typeface="Cambria Math" panose="02040503050406030204" pitchFamily="18" charset="0"/>
                      </a:rPr>
                      <m:t>𝑓</m:t>
                    </m:r>
                    <m:r>
                      <a:rPr lang="en-US" sz="2800" b="0" i="1" smtClean="0">
                        <a:latin typeface="Cambria Math" panose="02040503050406030204" pitchFamily="18" charset="0"/>
                      </a:rPr>
                      <m:t>, −</m:t>
                    </m:r>
                    <m:r>
                      <a:rPr lang="en-US" sz="2800" b="0" i="1" smtClean="0">
                        <a:latin typeface="Cambria Math" panose="02040503050406030204" pitchFamily="18" charset="0"/>
                      </a:rPr>
                      <m:t>𝑝</m:t>
                    </m:r>
                    <m:r>
                      <a:rPr lang="en-US" sz="2800" b="0" i="1" smtClean="0">
                        <a:latin typeface="Cambria Math" panose="02040503050406030204" pitchFamily="18" charset="0"/>
                      </a:rPr>
                      <m:t>)</m:t>
                    </m:r>
                  </m:oMath>
                </a14:m>
                <a:endParaRPr lang="en-US" sz="2800" dirty="0"/>
              </a:p>
            </p:txBody>
          </p:sp>
        </mc:Choice>
        <mc:Fallback xmlns="">
          <p:sp>
            <p:nvSpPr>
              <p:cNvPr id="9" name="TextBox 8">
                <a:extLst>
                  <a:ext uri="{FF2B5EF4-FFF2-40B4-BE49-F238E27FC236}">
                    <a16:creationId xmlns:a16="http://schemas.microsoft.com/office/drawing/2014/main" id="{4A747DDC-DF24-1646-B79D-C3311B4220B0}"/>
                  </a:ext>
                </a:extLst>
              </p:cNvPr>
              <p:cNvSpPr txBox="1">
                <a:spLocks noRot="1" noChangeAspect="1" noMove="1" noResize="1" noEditPoints="1" noAdjustHandles="1" noChangeArrowheads="1" noChangeShapeType="1" noTextEdit="1"/>
              </p:cNvSpPr>
              <p:nvPr/>
            </p:nvSpPr>
            <p:spPr>
              <a:xfrm>
                <a:off x="412308" y="5977144"/>
                <a:ext cx="7027565" cy="538545"/>
              </a:xfrm>
              <a:prstGeom prst="rect">
                <a:avLst/>
              </a:prstGeom>
              <a:blipFill>
                <a:blip r:embed="rId3"/>
                <a:stretch>
                  <a:fillRect l="-1622" t="-6977" b="-30233"/>
                </a:stretch>
              </a:blipFill>
            </p:spPr>
            <p:txBody>
              <a:bodyPr/>
              <a:lstStyle/>
              <a:p>
                <a:r>
                  <a:rPr lang="en-US">
                    <a:noFill/>
                  </a:rPr>
                  <a:t> </a:t>
                </a:r>
              </a:p>
            </p:txBody>
          </p:sp>
        </mc:Fallback>
      </mc:AlternateContent>
      <p:pic>
        <p:nvPicPr>
          <p:cNvPr id="10" name="Content Placeholder 9">
            <a:extLst>
              <a:ext uri="{FF2B5EF4-FFF2-40B4-BE49-F238E27FC236}">
                <a16:creationId xmlns:a16="http://schemas.microsoft.com/office/drawing/2014/main" id="{F5225AA3-A03C-D841-B642-C129B43480D2}"/>
              </a:ext>
            </a:extLst>
          </p:cNvPr>
          <p:cNvPicPr>
            <a:picLocks noGrp="1" noChangeAspect="1"/>
          </p:cNvPicPr>
          <p:nvPr>
            <p:ph idx="1"/>
          </p:nvPr>
        </p:nvPicPr>
        <p:blipFill>
          <a:blip r:embed="rId4"/>
          <a:stretch>
            <a:fillRect/>
          </a:stretch>
        </p:blipFill>
        <p:spPr>
          <a:xfrm>
            <a:off x="612394" y="1751753"/>
            <a:ext cx="7745222" cy="3077049"/>
          </a:xfrm>
        </p:spPr>
      </p:pic>
    </p:spTree>
    <p:extLst>
      <p:ext uri="{BB962C8B-B14F-4D97-AF65-F5344CB8AC3E}">
        <p14:creationId xmlns:p14="http://schemas.microsoft.com/office/powerpoint/2010/main" val="139423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77E1-3732-744A-8552-10E42F9BF831}"/>
              </a:ext>
            </a:extLst>
          </p:cNvPr>
          <p:cNvSpPr>
            <a:spLocks noGrp="1"/>
          </p:cNvSpPr>
          <p:nvPr>
            <p:ph type="title"/>
          </p:nvPr>
        </p:nvSpPr>
        <p:spPr/>
        <p:txBody>
          <a:bodyPr/>
          <a:lstStyle/>
          <a:p>
            <a:r>
              <a:rPr lang="en-US" dirty="0" err="1"/>
              <a:t>Recentering</a:t>
            </a:r>
            <a:r>
              <a:rPr lang="en-US" dirty="0"/>
              <a:t> the </a:t>
            </a:r>
            <a:r>
              <a:rPr lang="en-US" dirty="0" err="1"/>
              <a:t>nonces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2D24E-4826-B44F-9956-E266857E28DF}"/>
                  </a:ext>
                </a:extLst>
              </p:cNvPr>
              <p:cNvSpPr>
                <a:spLocks noGrp="1"/>
              </p:cNvSpPr>
              <p:nvPr>
                <p:ph idx="1"/>
              </p:nvPr>
            </p:nvSpPr>
            <p:spPr/>
            <p:txBody>
              <a:bodyPr>
                <a:normAutofit fontScale="77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positive</m:t>
                    </m:r>
                    <m:r>
                      <a:rPr lang="en-US" b="0" i="0" smtClean="0">
                        <a:latin typeface="Cambria Math" panose="02040503050406030204" pitchFamily="18" charset="0"/>
                      </a:rPr>
                      <m:t> </m:t>
                    </m:r>
                    <m:r>
                      <m:rPr>
                        <m:sty m:val="p"/>
                      </m:rPr>
                      <a:rPr lang="en-US" b="0" i="0" smtClean="0">
                        <a:latin typeface="Cambria Math" panose="02040503050406030204" pitchFamily="18" charset="0"/>
                      </a:rPr>
                      <m:t>value</m:t>
                    </m:r>
                    <m:r>
                      <a:rPr lang="en-US" b="0" i="0" smtClean="0">
                        <a:latin typeface="Cambria Math" panose="02040503050406030204" pitchFamily="18" charset="0"/>
                      </a:rPr>
                      <m:t> </m:t>
                    </m:r>
                  </m:oMath>
                </a14:m>
                <a:r>
                  <a:rPr lang="en-US" dirty="0"/>
                  <a:t>            lattice construction allows negative values too.</a:t>
                </a:r>
              </a:p>
              <a:p>
                <a:pPr marL="0" indent="0">
                  <a:buNone/>
                </a:pPr>
                <a:endParaRPr lang="en-US" dirty="0"/>
              </a:p>
              <a:p>
                <a:r>
                  <a:rPr lang="en-US" dirty="0" err="1">
                    <a:solidFill>
                      <a:srgbClr val="FF0000"/>
                    </a:solidFill>
                  </a:rPr>
                  <a:t>Recenter</a:t>
                </a:r>
                <a:r>
                  <a:rPr lang="en-US" dirty="0"/>
                  <a:t>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oMath>
                </a14:m>
                <a:r>
                  <a:rPr lang="en-US" b="0" dirty="0"/>
                  <a:t> around zero.</a:t>
                </a:r>
              </a:p>
              <a:p>
                <a:pPr marL="0" indent="0">
                  <a:buNone/>
                </a:pPr>
                <a:endParaRPr lang="en-US" b="0" dirty="0"/>
              </a:p>
              <a:p>
                <a:r>
                  <a:rPr lang="en-US" b="0" dirty="0"/>
                  <a:t>Length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=256 −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a14:m>
                <a:endParaRPr lang="en-US" b="0" dirty="0"/>
              </a:p>
              <a:p>
                <a:r>
                  <a:rPr lang="en-US" dirty="0"/>
                  <a:t>Rewrite: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1">
                              <a:latin typeface="Cambria Math" panose="02040503050406030204" pitchFamily="18" charset="0"/>
                            </a:rPr>
                            <m:t>s</m:t>
                          </m:r>
                          <m:r>
                            <a:rPr lang="en-US" b="0" i="1" smtClean="0">
                              <a:latin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r>
                            <a:rPr lang="en-US" b="0" i="1" smtClean="0">
                              <a:latin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oMath>
                  </m:oMathPara>
                </a14:m>
                <a:endParaRPr lang="en-US" b="0" dirty="0"/>
              </a:p>
              <a:p>
                <a:pPr marL="0" indent="0">
                  <a:buNone/>
                </a:pPr>
                <a:r>
                  <a:rPr lang="en-US" b="0" dirty="0"/>
                  <a:t>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r>
                          <a:rPr lang="en-US" b="0" i="1" smtClean="0">
                            <a:latin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oMath>
                </a14:m>
                <a:endParaRPr lang="en-US" b="0" i="1" dirty="0">
                  <a:latin typeface="Cambria Math" panose="02040503050406030204" pitchFamily="18" charset="0"/>
                </a:endParaRPr>
              </a:p>
              <a:p>
                <a:pPr marL="0" indent="0">
                  <a:buNone/>
                </a:pPr>
                <a:r>
                  <a:rPr lang="en-US" b="0" i="1" dirty="0">
                    <a:latin typeface="Cambria Math" panose="02040503050406030204" pitchFamily="18" charset="0"/>
                  </a:rPr>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      </m:t>
                    </m:r>
                  </m:oMath>
                </a14:m>
                <a:endParaRPr lang="en-US" b="0" dirty="0"/>
              </a:p>
              <a:p>
                <a:r>
                  <a:rPr lang="en-US" b="0" dirty="0">
                    <a:solidFill>
                      <a:srgbClr val="FF0000"/>
                    </a:solidFill>
                  </a:rPr>
                  <a:t>New problem: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+1</m:t>
                            </m:r>
                          </m:sup>
                        </m:sSup>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r>
                          <a:rPr lang="en-US" b="0" i="1" smtClean="0">
                            <a:latin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+1</m:t>
                            </m:r>
                          </m:sup>
                        </m:sSup>
                      </m:den>
                    </m:f>
                  </m:oMath>
                </a14:m>
                <a:endParaRPr lang="en-US" b="0" dirty="0"/>
              </a:p>
            </p:txBody>
          </p:sp>
        </mc:Choice>
        <mc:Fallback xmlns="">
          <p:sp>
            <p:nvSpPr>
              <p:cNvPr id="3" name="Content Placeholder 2">
                <a:extLst>
                  <a:ext uri="{FF2B5EF4-FFF2-40B4-BE49-F238E27FC236}">
                    <a16:creationId xmlns:a16="http://schemas.microsoft.com/office/drawing/2014/main" id="{2FC2D24E-4826-B44F-9956-E266857E28DF}"/>
                  </a:ext>
                </a:extLst>
              </p:cNvPr>
              <p:cNvSpPr>
                <a:spLocks noGrp="1" noRot="1" noChangeAspect="1" noMove="1" noResize="1" noEditPoints="1" noAdjustHandles="1" noChangeArrowheads="1" noChangeShapeType="1" noTextEdit="1"/>
              </p:cNvSpPr>
              <p:nvPr>
                <p:ph idx="1"/>
              </p:nvPr>
            </p:nvSpPr>
            <p:spPr>
              <a:blipFill>
                <a:blip r:embed="rId3"/>
                <a:stretch>
                  <a:fillRect l="-1389" t="-2521" r="-16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D82C034-5BD0-6241-B855-7F9F74EDFCC3}"/>
              </a:ext>
            </a:extLst>
          </p:cNvPr>
          <p:cNvSpPr>
            <a:spLocks noGrp="1"/>
          </p:cNvSpPr>
          <p:nvPr>
            <p:ph type="sldNum" sz="quarter" idx="12"/>
          </p:nvPr>
        </p:nvSpPr>
        <p:spPr/>
        <p:txBody>
          <a:bodyPr/>
          <a:lstStyle/>
          <a:p>
            <a:fld id="{73921DC4-839C-F146-AAA5-B7DC0031F985}" type="slidenum">
              <a:rPr lang="en-US" smtClean="0"/>
              <a:t>37</a:t>
            </a:fld>
            <a:endParaRPr lang="en-US"/>
          </a:p>
        </p:txBody>
      </p:sp>
      <p:sp>
        <p:nvSpPr>
          <p:cNvPr id="5" name="Right Arrow 4">
            <a:extLst>
              <a:ext uri="{FF2B5EF4-FFF2-40B4-BE49-F238E27FC236}">
                <a16:creationId xmlns:a16="http://schemas.microsoft.com/office/drawing/2014/main" id="{9E0C5A07-8833-FC4E-A560-D61E41587D7A}"/>
              </a:ext>
            </a:extLst>
          </p:cNvPr>
          <p:cNvSpPr/>
          <p:nvPr/>
        </p:nvSpPr>
        <p:spPr>
          <a:xfrm>
            <a:off x="3179716" y="1600200"/>
            <a:ext cx="666427" cy="325464"/>
          </a:xfrm>
          <a:prstGeom prst="rightArrow">
            <a:avLst/>
          </a:prstGeom>
          <a:solidFill>
            <a:schemeClr val="accent1">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48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5CC9-B004-8640-8627-4F1EE1F56B90}"/>
              </a:ext>
            </a:extLst>
          </p:cNvPr>
          <p:cNvSpPr>
            <a:spLocks noGrp="1"/>
          </p:cNvSpPr>
          <p:nvPr>
            <p:ph type="title"/>
          </p:nvPr>
        </p:nvSpPr>
        <p:spPr/>
        <p:txBody>
          <a:bodyPr>
            <a:noAutofit/>
          </a:bodyPr>
          <a:lstStyle/>
          <a:p>
            <a:r>
              <a:rPr lang="en-US" sz="3200" dirty="0"/>
              <a:t>Effect of </a:t>
            </a:r>
            <a:r>
              <a:rPr lang="en-US" sz="3200" dirty="0" err="1"/>
              <a:t>recentering</a:t>
            </a:r>
            <a:r>
              <a:rPr lang="en-US" sz="3200" dirty="0"/>
              <a:t> the </a:t>
            </a:r>
            <a:r>
              <a:rPr lang="en-US" sz="3200" dirty="0" err="1"/>
              <a:t>nonces</a:t>
            </a:r>
            <a:endParaRPr lang="en-US" sz="3200" dirty="0"/>
          </a:p>
        </p:txBody>
      </p:sp>
      <p:sp>
        <p:nvSpPr>
          <p:cNvPr id="4" name="Slide Number Placeholder 3">
            <a:extLst>
              <a:ext uri="{FF2B5EF4-FFF2-40B4-BE49-F238E27FC236}">
                <a16:creationId xmlns:a16="http://schemas.microsoft.com/office/drawing/2014/main" id="{34BBE5B6-0FBF-D146-A3F7-E0F7C4DCD818}"/>
              </a:ext>
            </a:extLst>
          </p:cNvPr>
          <p:cNvSpPr>
            <a:spLocks noGrp="1"/>
          </p:cNvSpPr>
          <p:nvPr>
            <p:ph type="sldNum" sz="quarter" idx="12"/>
          </p:nvPr>
        </p:nvSpPr>
        <p:spPr/>
        <p:txBody>
          <a:bodyPr/>
          <a:lstStyle/>
          <a:p>
            <a:fld id="{73921DC4-839C-F146-AAA5-B7DC0031F985}" type="slidenum">
              <a:rPr lang="en-US" smtClean="0"/>
              <a:t>38</a:t>
            </a:fld>
            <a:endParaRPr lang="en-US"/>
          </a:p>
        </p:txBody>
      </p:sp>
      <p:pic>
        <p:nvPicPr>
          <p:cNvPr id="6" name="Picture 5">
            <a:extLst>
              <a:ext uri="{FF2B5EF4-FFF2-40B4-BE49-F238E27FC236}">
                <a16:creationId xmlns:a16="http://schemas.microsoft.com/office/drawing/2014/main" id="{8D4F5184-6CF0-F542-B590-56EF0B138B75}"/>
              </a:ext>
            </a:extLst>
          </p:cNvPr>
          <p:cNvPicPr>
            <a:picLocks noChangeAspect="1"/>
          </p:cNvPicPr>
          <p:nvPr/>
        </p:nvPicPr>
        <p:blipFill>
          <a:blip r:embed="rId3"/>
          <a:stretch>
            <a:fillRect/>
          </a:stretch>
        </p:blipFill>
        <p:spPr>
          <a:xfrm>
            <a:off x="82505" y="1765720"/>
            <a:ext cx="8977984" cy="2853172"/>
          </a:xfrm>
          <a:prstGeom prst="rect">
            <a:avLst/>
          </a:prstGeom>
        </p:spPr>
      </p:pic>
      <p:sp>
        <p:nvSpPr>
          <p:cNvPr id="3" name="TextBox 2">
            <a:extLst>
              <a:ext uri="{FF2B5EF4-FFF2-40B4-BE49-F238E27FC236}">
                <a16:creationId xmlns:a16="http://schemas.microsoft.com/office/drawing/2014/main" id="{F67D9975-56A6-9342-BEB4-EBB15D1F3F2C}"/>
              </a:ext>
            </a:extLst>
          </p:cNvPr>
          <p:cNvSpPr txBox="1"/>
          <p:nvPr/>
        </p:nvSpPr>
        <p:spPr>
          <a:xfrm>
            <a:off x="293915" y="5118695"/>
            <a:ext cx="8555163" cy="1107996"/>
          </a:xfrm>
          <a:prstGeom prst="rect">
            <a:avLst/>
          </a:prstGeom>
          <a:noFill/>
        </p:spPr>
        <p:txBody>
          <a:bodyPr wrap="none" rtlCol="0">
            <a:spAutoFit/>
          </a:bodyPr>
          <a:lstStyle/>
          <a:p>
            <a:r>
              <a:rPr lang="en-US" sz="2400" dirty="0"/>
              <a:t> </a:t>
            </a:r>
            <a:r>
              <a:rPr lang="en-US" sz="2400" dirty="0" err="1"/>
              <a:t>Recentering</a:t>
            </a:r>
            <a:r>
              <a:rPr lang="en-US" sz="2400" dirty="0"/>
              <a:t> the </a:t>
            </a:r>
            <a:r>
              <a:rPr lang="en-US" sz="2400" dirty="0" err="1"/>
              <a:t>nonces</a:t>
            </a:r>
            <a:r>
              <a:rPr lang="en-US" sz="2400" dirty="0"/>
              <a:t> has a noticeable impact on the number of </a:t>
            </a:r>
          </a:p>
          <a:p>
            <a:r>
              <a:rPr lang="en-US" sz="2400" dirty="0"/>
              <a:t>samples required for key recovery.</a:t>
            </a:r>
          </a:p>
          <a:p>
            <a:endParaRPr lang="en-US" dirty="0"/>
          </a:p>
        </p:txBody>
      </p:sp>
    </p:spTree>
    <p:extLst>
      <p:ext uri="{BB962C8B-B14F-4D97-AF65-F5344CB8AC3E}">
        <p14:creationId xmlns:p14="http://schemas.microsoft.com/office/powerpoint/2010/main" val="426985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0390-12F5-A043-9D69-67E59FBA85CC}"/>
              </a:ext>
            </a:extLst>
          </p:cNvPr>
          <p:cNvSpPr>
            <a:spLocks noGrp="1"/>
          </p:cNvSpPr>
          <p:nvPr>
            <p:ph type="title"/>
          </p:nvPr>
        </p:nvSpPr>
        <p:spPr/>
        <p:txBody>
          <a:bodyPr/>
          <a:lstStyle/>
          <a:p>
            <a:r>
              <a:rPr lang="en-US" dirty="0"/>
              <a:t>Samples of different lengths</a:t>
            </a:r>
          </a:p>
        </p:txBody>
      </p:sp>
      <p:sp>
        <p:nvSpPr>
          <p:cNvPr id="4" name="Slide Number Placeholder 3">
            <a:extLst>
              <a:ext uri="{FF2B5EF4-FFF2-40B4-BE49-F238E27FC236}">
                <a16:creationId xmlns:a16="http://schemas.microsoft.com/office/drawing/2014/main" id="{BEA46594-0A4C-A04D-8E8C-C72AB09FE8D3}"/>
              </a:ext>
            </a:extLst>
          </p:cNvPr>
          <p:cNvSpPr>
            <a:spLocks noGrp="1"/>
          </p:cNvSpPr>
          <p:nvPr>
            <p:ph type="sldNum" sz="quarter" idx="12"/>
          </p:nvPr>
        </p:nvSpPr>
        <p:spPr/>
        <p:txBody>
          <a:bodyPr/>
          <a:lstStyle/>
          <a:p>
            <a:fld id="{73921DC4-839C-F146-AAA5-B7DC0031F985}" type="slidenum">
              <a:rPr lang="en-US" smtClean="0"/>
              <a:t>39</a:t>
            </a:fld>
            <a:endParaRPr lang="en-US"/>
          </a:p>
        </p:txBody>
      </p:sp>
      <p:sp>
        <p:nvSpPr>
          <p:cNvPr id="6" name="TextBox 5">
            <a:extLst>
              <a:ext uri="{FF2B5EF4-FFF2-40B4-BE49-F238E27FC236}">
                <a16:creationId xmlns:a16="http://schemas.microsoft.com/office/drawing/2014/main" id="{3C6B3596-7F3B-5946-896B-5A6D56728481}"/>
              </a:ext>
            </a:extLst>
          </p:cNvPr>
          <p:cNvSpPr txBox="1"/>
          <p:nvPr/>
        </p:nvSpPr>
        <p:spPr>
          <a:xfrm>
            <a:off x="457200" y="1671953"/>
            <a:ext cx="8415338" cy="2031325"/>
          </a:xfrm>
          <a:prstGeom prst="rect">
            <a:avLst/>
          </a:prstGeom>
          <a:noFill/>
        </p:spPr>
        <p:txBody>
          <a:bodyPr wrap="square" rtlCol="0">
            <a:spAutoFit/>
          </a:bodyPr>
          <a:lstStyle/>
          <a:p>
            <a:r>
              <a:rPr lang="en-US" sz="2400" dirty="0">
                <a:solidFill>
                  <a:srgbClr val="FF0000"/>
                </a:solidFill>
              </a:rPr>
              <a:t>Performance tradeoff: </a:t>
            </a:r>
            <a:r>
              <a:rPr lang="en-US" sz="2400" dirty="0"/>
              <a:t>decrease the signature sampling time vs increasing time spent running lattice basis reduction.</a:t>
            </a:r>
          </a:p>
          <a:p>
            <a:endParaRPr lang="en-US" sz="2400" dirty="0">
              <a:solidFill>
                <a:srgbClr val="FF0000"/>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A3962F0-5C36-1D41-812E-B3CDAC52AC57}"/>
                  </a:ext>
                </a:extLst>
              </p:cNvPr>
              <p:cNvSpPr txBox="1"/>
              <p:nvPr/>
            </p:nvSpPr>
            <p:spPr>
              <a:xfrm>
                <a:off x="0" y="3057524"/>
                <a:ext cx="9362691" cy="3937873"/>
              </a:xfrm>
              <a:prstGeom prst="rect">
                <a:avLst/>
              </a:prstGeom>
              <a:noFill/>
            </p:spPr>
            <p:txBody>
              <a:bodyPr wrap="none" rtlCol="0">
                <a:spAutoFit/>
              </a:bodyPr>
              <a:lstStyle/>
              <a:p>
                <a:pPr marL="285750" indent="-285750">
                  <a:buFont typeface="Arial" panose="020B0604020202020204" pitchFamily="34" charset="0"/>
                  <a:buChar char="•"/>
                </a:pPr>
                <a:r>
                  <a:rPr lang="en-US" sz="2400" dirty="0"/>
                  <a:t>Probability of having a signature such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𝑓</m:t>
                        </m:r>
                      </m:sub>
                    </m:sSub>
                    <m:r>
                      <a:rPr lang="en-US" sz="2400" b="0" i="0" smtClean="0">
                        <a:latin typeface="Cambria Math" panose="02040503050406030204" pitchFamily="18" charset="0"/>
                      </a:rPr>
                      <m:t> </m:t>
                    </m:r>
                    <m:r>
                      <m:rPr>
                        <m:sty m:val="p"/>
                      </m:rPr>
                      <a:rPr lang="en-US" sz="2400" b="0" i="0" smtClean="0">
                        <a:latin typeface="Cambria Math" panose="02040503050406030204" pitchFamily="18" charset="0"/>
                      </a:rPr>
                      <m:t>has</m:t>
                    </m:r>
                  </m:oMath>
                </a14:m>
                <a:r>
                  <a:rPr lang="en-US" sz="2400" dirty="0"/>
                  <a:t> </a:t>
                </a:r>
                <a14:m>
                  <m:oMath xmlns:m="http://schemas.openxmlformats.org/officeDocument/2006/math">
                    <m:r>
                      <a:rPr lang="en-US" sz="2400" i="1">
                        <a:latin typeface="Cambria Math" panose="02040503050406030204" pitchFamily="18" charset="0"/>
                      </a:rPr>
                      <m:t>ℓ</m:t>
                    </m:r>
                  </m:oMath>
                </a14:m>
                <a:r>
                  <a:rPr lang="en-US" sz="2400" i="1" dirty="0"/>
                  <a:t> </a:t>
                </a:r>
                <a:r>
                  <a:rPr lang="en-US" sz="2400" dirty="0"/>
                  <a:t>MSB equal to 0 is</a:t>
                </a:r>
                <a:r>
                  <a:rPr lang="en-US" sz="2400" dirty="0">
                    <a:solidFill>
                      <a:srgbClr val="FF0000"/>
                    </a:solidFill>
                  </a:rPr>
                  <a:t> </a:t>
                </a:r>
                <a14:m>
                  <m:oMath xmlns:m="http://schemas.openxmlformats.org/officeDocument/2006/math">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2</m:t>
                            </m:r>
                          </m:e>
                          <m:sup>
                            <m:r>
                              <a:rPr lang="en-US" sz="2400" i="1">
                                <a:solidFill>
                                  <a:srgbClr val="FF0000"/>
                                </a:solidFill>
                                <a:latin typeface="Cambria Math" panose="02040503050406030204" pitchFamily="18" charset="0"/>
                              </a:rPr>
                              <m:t>ℓ</m:t>
                            </m:r>
                          </m:sup>
                        </m:sSup>
                      </m:den>
                    </m:f>
                  </m:oMath>
                </a14:m>
                <a:r>
                  <a:rPr lang="en-US" sz="2400" dirty="0"/>
                  <a:t> </a:t>
                </a:r>
              </a:p>
              <a:p>
                <a:endParaRPr lang="en-US" sz="2400" dirty="0"/>
              </a:p>
              <a:p>
                <a:pPr marL="285750" indent="-285750">
                  <a:buFont typeface="Arial" panose="020B0604020202020204" pitchFamily="34" charset="0"/>
                  <a:buChar char="•"/>
                </a:pPr>
                <a:r>
                  <a:rPr lang="en-US" sz="2400" dirty="0"/>
                  <a:t>The higher number of bits required, the more observations we need.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 loops with less bits (e.g. 2-bit samples) to reduce the sampling </a:t>
                </a:r>
              </a:p>
              <a:p>
                <a:r>
                  <a:rPr lang="en-US" sz="2400" dirty="0"/>
                  <a:t>time.</a:t>
                </a:r>
              </a:p>
              <a:p>
                <a:endParaRPr lang="en-US" sz="2400" dirty="0"/>
              </a:p>
              <a:p>
                <a:pPr marL="342900" indent="-342900">
                  <a:buFont typeface="Arial" panose="020B0604020202020204" pitchFamily="34" charset="0"/>
                  <a:buChar char="•"/>
                </a:pPr>
                <a:r>
                  <a:rPr lang="en-US" sz="2400" dirty="0"/>
                  <a:t>Less bits means more samples to recover the key, so higher dimension</a:t>
                </a:r>
              </a:p>
              <a:p>
                <a:r>
                  <a:rPr lang="en-US" sz="2400" dirty="0"/>
                  <a:t>lattice.</a:t>
                </a:r>
              </a:p>
              <a:p>
                <a:pPr marL="285750" indent="-285750">
                  <a:buFont typeface="Arial" panose="020B0604020202020204" pitchFamily="34" charset="0"/>
                  <a:buChar char="•"/>
                </a:pPr>
                <a:endParaRPr lang="en-US" sz="2400" dirty="0"/>
              </a:p>
            </p:txBody>
          </p:sp>
        </mc:Choice>
        <mc:Fallback xmlns="">
          <p:sp>
            <p:nvSpPr>
              <p:cNvPr id="3" name="TextBox 2">
                <a:extLst>
                  <a:ext uri="{FF2B5EF4-FFF2-40B4-BE49-F238E27FC236}">
                    <a16:creationId xmlns:a16="http://schemas.microsoft.com/office/drawing/2014/main" id="{DA3962F0-5C36-1D41-812E-B3CDAC52AC57}"/>
                  </a:ext>
                </a:extLst>
              </p:cNvPr>
              <p:cNvSpPr txBox="1">
                <a:spLocks noRot="1" noChangeAspect="1" noMove="1" noResize="1" noEditPoints="1" noAdjustHandles="1" noChangeArrowheads="1" noChangeShapeType="1" noTextEdit="1"/>
              </p:cNvSpPr>
              <p:nvPr/>
            </p:nvSpPr>
            <p:spPr>
              <a:xfrm>
                <a:off x="0" y="3057524"/>
                <a:ext cx="9362691" cy="3937873"/>
              </a:xfrm>
              <a:prstGeom prst="rect">
                <a:avLst/>
              </a:prstGeom>
              <a:blipFill>
                <a:blip r:embed="rId3"/>
                <a:stretch>
                  <a:fillRect l="-950"/>
                </a:stretch>
              </a:blipFill>
            </p:spPr>
            <p:txBody>
              <a:bodyPr/>
              <a:lstStyle/>
              <a:p>
                <a:r>
                  <a:rPr lang="en-US">
                    <a:noFill/>
                  </a:rPr>
                  <a:t> </a:t>
                </a:r>
              </a:p>
            </p:txBody>
          </p:sp>
        </mc:Fallback>
      </mc:AlternateContent>
    </p:spTree>
    <p:extLst>
      <p:ext uri="{BB962C8B-B14F-4D97-AF65-F5344CB8AC3E}">
        <p14:creationId xmlns:p14="http://schemas.microsoft.com/office/powerpoint/2010/main" val="352219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4B7D-E6C5-C04E-9351-CD43F3AB96C8}"/>
              </a:ext>
            </a:extLst>
          </p:cNvPr>
          <p:cNvSpPr>
            <a:spLocks noGrp="1"/>
          </p:cNvSpPr>
          <p:nvPr>
            <p:ph type="title"/>
          </p:nvPr>
        </p:nvSpPr>
        <p:spPr/>
        <p:txBody>
          <a:bodyPr/>
          <a:lstStyle/>
          <a:p>
            <a:r>
              <a:rPr lang="en-US" dirty="0"/>
              <a:t>Remote attestation: EPID</a:t>
            </a:r>
          </a:p>
        </p:txBody>
      </p:sp>
      <p:sp>
        <p:nvSpPr>
          <p:cNvPr id="4" name="Slide Number Placeholder 3">
            <a:extLst>
              <a:ext uri="{FF2B5EF4-FFF2-40B4-BE49-F238E27FC236}">
                <a16:creationId xmlns:a16="http://schemas.microsoft.com/office/drawing/2014/main" id="{B3BE4462-5EF6-E34F-AEC8-F4A0BA582790}"/>
              </a:ext>
            </a:extLst>
          </p:cNvPr>
          <p:cNvSpPr>
            <a:spLocks noGrp="1"/>
          </p:cNvSpPr>
          <p:nvPr>
            <p:ph type="sldNum" sz="quarter" idx="12"/>
          </p:nvPr>
        </p:nvSpPr>
        <p:spPr/>
        <p:txBody>
          <a:bodyPr/>
          <a:lstStyle/>
          <a:p>
            <a:fld id="{73921DC4-839C-F146-AAA5-B7DC0031F985}" type="slidenum">
              <a:rPr lang="en-US" smtClean="0"/>
              <a:t>4</a:t>
            </a:fld>
            <a:endParaRPr lang="en-US"/>
          </a:p>
        </p:txBody>
      </p:sp>
      <p:sp>
        <p:nvSpPr>
          <p:cNvPr id="5" name="Cloud 4">
            <a:extLst>
              <a:ext uri="{FF2B5EF4-FFF2-40B4-BE49-F238E27FC236}">
                <a16:creationId xmlns:a16="http://schemas.microsoft.com/office/drawing/2014/main" id="{90038232-EECB-7848-972D-1D57DCEB522A}"/>
              </a:ext>
            </a:extLst>
          </p:cNvPr>
          <p:cNvSpPr/>
          <p:nvPr/>
        </p:nvSpPr>
        <p:spPr>
          <a:xfrm>
            <a:off x="154912" y="1244021"/>
            <a:ext cx="2461846" cy="181347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FE363F6-652A-D14A-9AE5-31BCE7E6F777}"/>
              </a:ext>
            </a:extLst>
          </p:cNvPr>
          <p:cNvPicPr>
            <a:picLocks noChangeAspect="1"/>
          </p:cNvPicPr>
          <p:nvPr/>
        </p:nvPicPr>
        <p:blipFill>
          <a:blip r:embed="rId3"/>
          <a:stretch>
            <a:fillRect/>
          </a:stretch>
        </p:blipFill>
        <p:spPr>
          <a:xfrm>
            <a:off x="7094279" y="5956966"/>
            <a:ext cx="1371502" cy="908084"/>
          </a:xfrm>
          <a:prstGeom prst="rect">
            <a:avLst/>
          </a:prstGeom>
        </p:spPr>
      </p:pic>
      <p:pic>
        <p:nvPicPr>
          <p:cNvPr id="9" name="Picture 8">
            <a:extLst>
              <a:ext uri="{FF2B5EF4-FFF2-40B4-BE49-F238E27FC236}">
                <a16:creationId xmlns:a16="http://schemas.microsoft.com/office/drawing/2014/main" id="{38FC075A-5DC0-C54F-999B-D1D39FFFE921}"/>
              </a:ext>
            </a:extLst>
          </p:cNvPr>
          <p:cNvPicPr>
            <a:picLocks noChangeAspect="1"/>
          </p:cNvPicPr>
          <p:nvPr/>
        </p:nvPicPr>
        <p:blipFill>
          <a:blip r:embed="rId4"/>
          <a:stretch>
            <a:fillRect/>
          </a:stretch>
        </p:blipFill>
        <p:spPr>
          <a:xfrm>
            <a:off x="6129913" y="1368898"/>
            <a:ext cx="846573" cy="1714501"/>
          </a:xfrm>
          <a:prstGeom prst="rect">
            <a:avLst/>
          </a:prstGeom>
        </p:spPr>
      </p:pic>
      <p:sp>
        <p:nvSpPr>
          <p:cNvPr id="10" name="TextBox 9">
            <a:extLst>
              <a:ext uri="{FF2B5EF4-FFF2-40B4-BE49-F238E27FC236}">
                <a16:creationId xmlns:a16="http://schemas.microsoft.com/office/drawing/2014/main" id="{74DE0198-BFDD-5144-A107-693FFF812C50}"/>
              </a:ext>
            </a:extLst>
          </p:cNvPr>
          <p:cNvSpPr txBox="1"/>
          <p:nvPr/>
        </p:nvSpPr>
        <p:spPr>
          <a:xfrm>
            <a:off x="5955324" y="3260216"/>
            <a:ext cx="725968" cy="369332"/>
          </a:xfrm>
          <a:prstGeom prst="rect">
            <a:avLst/>
          </a:prstGeom>
          <a:noFill/>
        </p:spPr>
        <p:txBody>
          <a:bodyPr wrap="none" rtlCol="0">
            <a:spAutoFit/>
          </a:bodyPr>
          <a:lstStyle/>
          <a:p>
            <a:r>
              <a:rPr lang="en-US" dirty="0"/>
              <a:t>Client</a:t>
            </a:r>
          </a:p>
        </p:txBody>
      </p:sp>
      <p:cxnSp>
        <p:nvCxnSpPr>
          <p:cNvPr id="12" name="Straight Arrow Connector 11">
            <a:extLst>
              <a:ext uri="{FF2B5EF4-FFF2-40B4-BE49-F238E27FC236}">
                <a16:creationId xmlns:a16="http://schemas.microsoft.com/office/drawing/2014/main" id="{1823D88C-EFD6-9144-9746-F6E7E175CD7C}"/>
              </a:ext>
            </a:extLst>
          </p:cNvPr>
          <p:cNvCxnSpPr>
            <a:cxnSpLocks/>
          </p:cNvCxnSpPr>
          <p:nvPr/>
        </p:nvCxnSpPr>
        <p:spPr>
          <a:xfrm>
            <a:off x="3130062" y="2273071"/>
            <a:ext cx="25439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9F5700E-7904-8542-951F-5B4731819294}"/>
              </a:ext>
            </a:extLst>
          </p:cNvPr>
          <p:cNvCxnSpPr>
            <a:cxnSpLocks/>
          </p:cNvCxnSpPr>
          <p:nvPr/>
        </p:nvCxnSpPr>
        <p:spPr>
          <a:xfrm>
            <a:off x="6988208" y="3477692"/>
            <a:ext cx="631792" cy="635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ound Single Corner Rectangle 16">
            <a:extLst>
              <a:ext uri="{FF2B5EF4-FFF2-40B4-BE49-F238E27FC236}">
                <a16:creationId xmlns:a16="http://schemas.microsoft.com/office/drawing/2014/main" id="{974F8236-8230-3244-AB5A-4C2380B9BB2B}"/>
              </a:ext>
            </a:extLst>
          </p:cNvPr>
          <p:cNvSpPr/>
          <p:nvPr/>
        </p:nvSpPr>
        <p:spPr>
          <a:xfrm>
            <a:off x="6857138" y="4399716"/>
            <a:ext cx="1829662" cy="1487473"/>
          </a:xfrm>
          <a:prstGeom prst="round1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Intel Attestation</a:t>
            </a:r>
          </a:p>
          <a:p>
            <a:pPr algn="ctr"/>
            <a:r>
              <a:rPr lang="en-US" dirty="0">
                <a:solidFill>
                  <a:srgbClr val="FF0000"/>
                </a:solidFill>
              </a:rPr>
              <a:t>Service</a:t>
            </a:r>
          </a:p>
        </p:txBody>
      </p:sp>
      <p:sp>
        <p:nvSpPr>
          <p:cNvPr id="33" name="Rectangle 32">
            <a:extLst>
              <a:ext uri="{FF2B5EF4-FFF2-40B4-BE49-F238E27FC236}">
                <a16:creationId xmlns:a16="http://schemas.microsoft.com/office/drawing/2014/main" id="{95634B42-6987-0D4A-9E9A-7D87A58384FA}"/>
              </a:ext>
            </a:extLst>
          </p:cNvPr>
          <p:cNvSpPr/>
          <p:nvPr/>
        </p:nvSpPr>
        <p:spPr>
          <a:xfrm>
            <a:off x="2254737" y="1244021"/>
            <a:ext cx="1101969" cy="64339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quote</a:t>
            </a:r>
          </a:p>
        </p:txBody>
      </p:sp>
      <p:sp>
        <p:nvSpPr>
          <p:cNvPr id="35" name="TextBox 34">
            <a:extLst>
              <a:ext uri="{FF2B5EF4-FFF2-40B4-BE49-F238E27FC236}">
                <a16:creationId xmlns:a16="http://schemas.microsoft.com/office/drawing/2014/main" id="{EF45984F-6DAB-A943-AB87-8F635C9B062A}"/>
              </a:ext>
            </a:extLst>
          </p:cNvPr>
          <p:cNvSpPr txBox="1"/>
          <p:nvPr/>
        </p:nvSpPr>
        <p:spPr>
          <a:xfrm>
            <a:off x="7469248" y="3266223"/>
            <a:ext cx="1565942" cy="646331"/>
          </a:xfrm>
          <a:prstGeom prst="rect">
            <a:avLst/>
          </a:prstGeom>
          <a:noFill/>
        </p:spPr>
        <p:txBody>
          <a:bodyPr wrap="none" rtlCol="0">
            <a:spAutoFit/>
          </a:bodyPr>
          <a:lstStyle/>
          <a:p>
            <a:r>
              <a:rPr lang="en-US" b="1" dirty="0"/>
              <a:t>Verification by</a:t>
            </a:r>
          </a:p>
          <a:p>
            <a:r>
              <a:rPr lang="en-US" b="1" dirty="0"/>
              <a:t>Intel</a:t>
            </a:r>
          </a:p>
        </p:txBody>
      </p:sp>
      <p:sp>
        <p:nvSpPr>
          <p:cNvPr id="41" name="TextBox 40">
            <a:extLst>
              <a:ext uri="{FF2B5EF4-FFF2-40B4-BE49-F238E27FC236}">
                <a16:creationId xmlns:a16="http://schemas.microsoft.com/office/drawing/2014/main" id="{4EF1AB67-E1FF-014B-A903-14E22C8A4A88}"/>
              </a:ext>
            </a:extLst>
          </p:cNvPr>
          <p:cNvSpPr txBox="1"/>
          <p:nvPr/>
        </p:nvSpPr>
        <p:spPr>
          <a:xfrm>
            <a:off x="3642622" y="2890884"/>
            <a:ext cx="1461426" cy="369332"/>
          </a:xfrm>
          <a:prstGeom prst="rect">
            <a:avLst/>
          </a:prstGeom>
          <a:noFill/>
        </p:spPr>
        <p:txBody>
          <a:bodyPr wrap="none" rtlCol="0">
            <a:spAutoFit/>
          </a:bodyPr>
          <a:lstStyle/>
          <a:p>
            <a:r>
              <a:rPr lang="en-US" i="1" dirty="0"/>
              <a:t>Shared secret</a:t>
            </a:r>
          </a:p>
        </p:txBody>
      </p:sp>
      <p:cxnSp>
        <p:nvCxnSpPr>
          <p:cNvPr id="43" name="Straight Arrow Connector 42">
            <a:extLst>
              <a:ext uri="{FF2B5EF4-FFF2-40B4-BE49-F238E27FC236}">
                <a16:creationId xmlns:a16="http://schemas.microsoft.com/office/drawing/2014/main" id="{1E1F6C99-BF79-9347-9DEE-01C3944062F3}"/>
              </a:ext>
            </a:extLst>
          </p:cNvPr>
          <p:cNvCxnSpPr/>
          <p:nvPr/>
        </p:nvCxnSpPr>
        <p:spPr>
          <a:xfrm>
            <a:off x="3130062" y="2676121"/>
            <a:ext cx="254390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0D03D59-F2C2-D841-B203-D77C766CA217}"/>
              </a:ext>
            </a:extLst>
          </p:cNvPr>
          <p:cNvSpPr txBox="1"/>
          <p:nvPr/>
        </p:nvSpPr>
        <p:spPr>
          <a:xfrm>
            <a:off x="3941163" y="1733220"/>
            <a:ext cx="1129605" cy="369332"/>
          </a:xfrm>
          <a:prstGeom prst="rect">
            <a:avLst/>
          </a:prstGeom>
          <a:noFill/>
        </p:spPr>
        <p:txBody>
          <a:bodyPr wrap="none" rtlCol="0">
            <a:spAutoFit/>
          </a:bodyPr>
          <a:lstStyle/>
          <a:p>
            <a:r>
              <a:rPr lang="en-US" dirty="0"/>
              <a:t>Trust me !</a:t>
            </a:r>
          </a:p>
        </p:txBody>
      </p:sp>
      <p:sp>
        <p:nvSpPr>
          <p:cNvPr id="48" name="Round Same Side Corner Rectangle 47">
            <a:extLst>
              <a:ext uri="{FF2B5EF4-FFF2-40B4-BE49-F238E27FC236}">
                <a16:creationId xmlns:a16="http://schemas.microsoft.com/office/drawing/2014/main" id="{76E0D64C-858E-8F46-8B26-39EA63763869}"/>
              </a:ext>
            </a:extLst>
          </p:cNvPr>
          <p:cNvSpPr/>
          <p:nvPr/>
        </p:nvSpPr>
        <p:spPr>
          <a:xfrm>
            <a:off x="1048517" y="1565718"/>
            <a:ext cx="863600" cy="978527"/>
          </a:xfrm>
          <a:prstGeom prst="round2Same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Intel</a:t>
            </a:r>
          </a:p>
          <a:p>
            <a:pPr algn="ctr"/>
            <a:r>
              <a:rPr lang="en-US" dirty="0">
                <a:solidFill>
                  <a:schemeClr val="tx1"/>
                </a:solidFill>
              </a:rPr>
              <a:t>SGX</a:t>
            </a:r>
          </a:p>
        </p:txBody>
      </p:sp>
      <p:pic>
        <p:nvPicPr>
          <p:cNvPr id="50" name="Picture 49">
            <a:extLst>
              <a:ext uri="{FF2B5EF4-FFF2-40B4-BE49-F238E27FC236}">
                <a16:creationId xmlns:a16="http://schemas.microsoft.com/office/drawing/2014/main" id="{F333F155-EF34-FC49-888F-28F02610809E}"/>
              </a:ext>
            </a:extLst>
          </p:cNvPr>
          <p:cNvPicPr>
            <a:picLocks noChangeAspect="1"/>
          </p:cNvPicPr>
          <p:nvPr/>
        </p:nvPicPr>
        <p:blipFill>
          <a:blip r:embed="rId5"/>
          <a:stretch>
            <a:fillRect/>
          </a:stretch>
        </p:blipFill>
        <p:spPr>
          <a:xfrm>
            <a:off x="82903" y="2281837"/>
            <a:ext cx="872084" cy="859820"/>
          </a:xfrm>
          <a:prstGeom prst="rect">
            <a:avLst/>
          </a:prstGeom>
        </p:spPr>
      </p:pic>
      <p:sp>
        <p:nvSpPr>
          <p:cNvPr id="51" name="TextBox 50">
            <a:extLst>
              <a:ext uri="{FF2B5EF4-FFF2-40B4-BE49-F238E27FC236}">
                <a16:creationId xmlns:a16="http://schemas.microsoft.com/office/drawing/2014/main" id="{7BD577F8-602E-D74D-9CD6-D0BCF61CFC02}"/>
              </a:ext>
            </a:extLst>
          </p:cNvPr>
          <p:cNvSpPr txBox="1"/>
          <p:nvPr/>
        </p:nvSpPr>
        <p:spPr>
          <a:xfrm>
            <a:off x="518945" y="3057495"/>
            <a:ext cx="983667" cy="369332"/>
          </a:xfrm>
          <a:prstGeom prst="rect">
            <a:avLst/>
          </a:prstGeom>
          <a:noFill/>
        </p:spPr>
        <p:txBody>
          <a:bodyPr wrap="none" rtlCol="0">
            <a:spAutoFit/>
          </a:bodyPr>
          <a:lstStyle/>
          <a:p>
            <a:r>
              <a:rPr lang="en-US" dirty="0"/>
              <a:t>EPID key</a:t>
            </a:r>
          </a:p>
        </p:txBody>
      </p:sp>
      <p:pic>
        <p:nvPicPr>
          <p:cNvPr id="52" name="Picture 51">
            <a:extLst>
              <a:ext uri="{FF2B5EF4-FFF2-40B4-BE49-F238E27FC236}">
                <a16:creationId xmlns:a16="http://schemas.microsoft.com/office/drawing/2014/main" id="{1566ADD2-11C3-CB4B-974F-5B8A64B3E7AF}"/>
              </a:ext>
            </a:extLst>
          </p:cNvPr>
          <p:cNvPicPr>
            <a:picLocks noChangeAspect="1"/>
          </p:cNvPicPr>
          <p:nvPr/>
        </p:nvPicPr>
        <p:blipFill>
          <a:blip r:embed="rId5"/>
          <a:stretch>
            <a:fillRect/>
          </a:stretch>
        </p:blipFill>
        <p:spPr>
          <a:xfrm>
            <a:off x="4951590" y="2820451"/>
            <a:ext cx="533397" cy="525896"/>
          </a:xfrm>
          <a:prstGeom prst="rect">
            <a:avLst/>
          </a:prstGeom>
        </p:spPr>
      </p:pic>
      <p:pic>
        <p:nvPicPr>
          <p:cNvPr id="56" name="Picture 55">
            <a:extLst>
              <a:ext uri="{FF2B5EF4-FFF2-40B4-BE49-F238E27FC236}">
                <a16:creationId xmlns:a16="http://schemas.microsoft.com/office/drawing/2014/main" id="{B6306BF4-662F-A248-BA53-F8E400CBE0D6}"/>
              </a:ext>
            </a:extLst>
          </p:cNvPr>
          <p:cNvPicPr>
            <a:picLocks noChangeAspect="1"/>
          </p:cNvPicPr>
          <p:nvPr/>
        </p:nvPicPr>
        <p:blipFill>
          <a:blip r:embed="rId6"/>
          <a:stretch>
            <a:fillRect/>
          </a:stretch>
        </p:blipFill>
        <p:spPr>
          <a:xfrm>
            <a:off x="4988169" y="3804302"/>
            <a:ext cx="1371600" cy="1485900"/>
          </a:xfrm>
          <a:prstGeom prst="rect">
            <a:avLst/>
          </a:prstGeom>
        </p:spPr>
      </p:pic>
      <p:sp>
        <p:nvSpPr>
          <p:cNvPr id="3" name="TextBox 2">
            <a:extLst>
              <a:ext uri="{FF2B5EF4-FFF2-40B4-BE49-F238E27FC236}">
                <a16:creationId xmlns:a16="http://schemas.microsoft.com/office/drawing/2014/main" id="{C74F56F2-A70C-654D-A1EA-66CDC07D1456}"/>
              </a:ext>
            </a:extLst>
          </p:cNvPr>
          <p:cNvSpPr txBox="1"/>
          <p:nvPr/>
        </p:nvSpPr>
        <p:spPr>
          <a:xfrm>
            <a:off x="154912" y="5066685"/>
            <a:ext cx="5078825" cy="892552"/>
          </a:xfrm>
          <a:prstGeom prst="rect">
            <a:avLst/>
          </a:prstGeom>
          <a:noFill/>
        </p:spPr>
        <p:txBody>
          <a:bodyPr wrap="square" rtlCol="0">
            <a:spAutoFit/>
          </a:bodyPr>
          <a:lstStyle/>
          <a:p>
            <a:r>
              <a:rPr lang="en-US" sz="2800" b="1" dirty="0">
                <a:solidFill>
                  <a:srgbClr val="FF0000"/>
                </a:solidFill>
              </a:rPr>
              <a:t>Trust is based on the EPID key!</a:t>
            </a:r>
          </a:p>
          <a:p>
            <a:r>
              <a:rPr lang="en-US" sz="2400" dirty="0">
                <a:solidFill>
                  <a:srgbClr val="FF0000"/>
                </a:solidFill>
              </a:rPr>
              <a:t>Why need IAS ? Revocation !</a:t>
            </a:r>
          </a:p>
        </p:txBody>
      </p:sp>
      <p:sp>
        <p:nvSpPr>
          <p:cNvPr id="6" name="TextBox 5">
            <a:extLst>
              <a:ext uri="{FF2B5EF4-FFF2-40B4-BE49-F238E27FC236}">
                <a16:creationId xmlns:a16="http://schemas.microsoft.com/office/drawing/2014/main" id="{3504BAE4-07D9-1D46-842C-2CE3D768B1C1}"/>
              </a:ext>
            </a:extLst>
          </p:cNvPr>
          <p:cNvSpPr txBox="1"/>
          <p:nvPr/>
        </p:nvSpPr>
        <p:spPr>
          <a:xfrm>
            <a:off x="154912" y="5798329"/>
            <a:ext cx="4253857" cy="461665"/>
          </a:xfrm>
          <a:prstGeom prst="rect">
            <a:avLst/>
          </a:prstGeom>
          <a:noFill/>
        </p:spPr>
        <p:txBody>
          <a:bodyPr wrap="none" rtlCol="0">
            <a:spAutoFit/>
          </a:bodyPr>
          <a:lstStyle/>
          <a:p>
            <a:r>
              <a:rPr lang="en-US" sz="2400" dirty="0">
                <a:solidFill>
                  <a:srgbClr val="FF0000"/>
                </a:solidFill>
              </a:rPr>
              <a:t>All quotes are encrypted by SGX.</a:t>
            </a:r>
          </a:p>
        </p:txBody>
      </p:sp>
      <p:pic>
        <p:nvPicPr>
          <p:cNvPr id="18" name="Picture 17">
            <a:extLst>
              <a:ext uri="{FF2B5EF4-FFF2-40B4-BE49-F238E27FC236}">
                <a16:creationId xmlns:a16="http://schemas.microsoft.com/office/drawing/2014/main" id="{B0F5CC06-B5CA-924C-9CE4-0022CB81C357}"/>
              </a:ext>
            </a:extLst>
          </p:cNvPr>
          <p:cNvPicPr>
            <a:picLocks noChangeAspect="1"/>
          </p:cNvPicPr>
          <p:nvPr/>
        </p:nvPicPr>
        <p:blipFill>
          <a:blip r:embed="rId7"/>
          <a:stretch>
            <a:fillRect/>
          </a:stretch>
        </p:blipFill>
        <p:spPr>
          <a:xfrm>
            <a:off x="6976486" y="5102083"/>
            <a:ext cx="1741049" cy="1741049"/>
          </a:xfrm>
          <a:prstGeom prst="rect">
            <a:avLst/>
          </a:prstGeom>
        </p:spPr>
      </p:pic>
    </p:spTree>
    <p:extLst>
      <p:ext uri="{BB962C8B-B14F-4D97-AF65-F5344CB8AC3E}">
        <p14:creationId xmlns:p14="http://schemas.microsoft.com/office/powerpoint/2010/main" val="90238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7.40741E-7 L 0.55399 0.00324 " pathEditMode="relative" rAng="0" ptsTypes="AA">
                                      <p:cBhvr>
                                        <p:cTn id="34" dur="2000" fill="hold"/>
                                        <p:tgtEl>
                                          <p:spTgt spid="33"/>
                                        </p:tgtEl>
                                        <p:attrNameLst>
                                          <p:attrName>ppt_x</p:attrName>
                                          <p:attrName>ppt_y</p:attrName>
                                        </p:attrNameLst>
                                      </p:cBhvr>
                                      <p:rCtr x="27691" y="16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42" presetClass="path" presetSubtype="0" accel="50000" decel="50000" fill="hold" grpId="2" nodeType="withEffect">
                                  <p:stCondLst>
                                    <p:cond delay="0"/>
                                  </p:stCondLst>
                                  <p:childTnLst>
                                    <p:animMotion origin="layout" path="M 0.6191 0.00394 L 0.62865 0.34491 " pathEditMode="relative" rAng="0" ptsTypes="AA">
                                      <p:cBhvr>
                                        <p:cTn id="46" dur="2000" fill="hold"/>
                                        <p:tgtEl>
                                          <p:spTgt spid="33"/>
                                        </p:tgtEl>
                                        <p:attrNameLst>
                                          <p:attrName>ppt_x</p:attrName>
                                          <p:attrName>ppt_y</p:attrName>
                                        </p:attrNameLst>
                                      </p:cBhvr>
                                      <p:rCtr x="469" y="17037"/>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7" grpId="0" animBg="1"/>
      <p:bldP spid="33" grpId="0" animBg="1"/>
      <p:bldP spid="33" grpId="1" animBg="1"/>
      <p:bldP spid="33" grpId="2" animBg="1"/>
      <p:bldP spid="35" grpId="0"/>
      <p:bldP spid="41" grpId="0"/>
      <p:bldP spid="45" grpId="0"/>
      <p:bldP spid="48" grpId="0" animBg="1"/>
      <p:bldP spid="51" grpId="0"/>
      <p:bldP spid="3"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9DE9-C9C4-BC4E-86FE-9DA75929D0E7}"/>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D0FD6459-7EA6-AA45-BB86-2C96A8FDAAD3}"/>
              </a:ext>
            </a:extLst>
          </p:cNvPr>
          <p:cNvSpPr>
            <a:spLocks noGrp="1"/>
          </p:cNvSpPr>
          <p:nvPr>
            <p:ph type="sldNum" sz="quarter" idx="12"/>
          </p:nvPr>
        </p:nvSpPr>
        <p:spPr/>
        <p:txBody>
          <a:bodyPr/>
          <a:lstStyle/>
          <a:p>
            <a:fld id="{73921DC4-839C-F146-AAA5-B7DC0031F985}" type="slidenum">
              <a:rPr lang="en-US" smtClean="0"/>
              <a:t>40</a:t>
            </a:fld>
            <a:endParaRPr lang="en-US"/>
          </a:p>
        </p:txBody>
      </p:sp>
      <p:pic>
        <p:nvPicPr>
          <p:cNvPr id="6" name="Picture 5">
            <a:extLst>
              <a:ext uri="{FF2B5EF4-FFF2-40B4-BE49-F238E27FC236}">
                <a16:creationId xmlns:a16="http://schemas.microsoft.com/office/drawing/2014/main" id="{D08335B6-3F43-CD4B-A874-78BE5E6F669F}"/>
              </a:ext>
            </a:extLst>
          </p:cNvPr>
          <p:cNvPicPr>
            <a:picLocks noChangeAspect="1"/>
          </p:cNvPicPr>
          <p:nvPr/>
        </p:nvPicPr>
        <p:blipFill>
          <a:blip r:embed="rId3"/>
          <a:stretch>
            <a:fillRect/>
          </a:stretch>
        </p:blipFill>
        <p:spPr>
          <a:xfrm>
            <a:off x="0" y="1417638"/>
            <a:ext cx="9144000" cy="2767002"/>
          </a:xfrm>
          <a:prstGeom prst="rect">
            <a:avLst/>
          </a:prstGeom>
        </p:spPr>
      </p:pic>
      <p:sp>
        <p:nvSpPr>
          <p:cNvPr id="7" name="TextBox 6">
            <a:extLst>
              <a:ext uri="{FF2B5EF4-FFF2-40B4-BE49-F238E27FC236}">
                <a16:creationId xmlns:a16="http://schemas.microsoft.com/office/drawing/2014/main" id="{E0E50188-37FC-F94B-921C-A9658B5556EE}"/>
              </a:ext>
            </a:extLst>
          </p:cNvPr>
          <p:cNvSpPr txBox="1"/>
          <p:nvPr/>
        </p:nvSpPr>
        <p:spPr>
          <a:xfrm>
            <a:off x="457200" y="4413151"/>
            <a:ext cx="8661217" cy="2492990"/>
          </a:xfrm>
          <a:prstGeom prst="rect">
            <a:avLst/>
          </a:prstGeom>
          <a:noFill/>
        </p:spPr>
        <p:txBody>
          <a:bodyPr wrap="none" rtlCol="0">
            <a:spAutoFit/>
          </a:bodyPr>
          <a:lstStyle/>
          <a:p>
            <a:pPr marL="285750" indent="-285750">
              <a:buFont typeface="Arial" panose="020B0604020202020204" pitchFamily="34" charset="0"/>
              <a:buChar char="•"/>
            </a:pPr>
            <a:r>
              <a:rPr lang="en-US" sz="2000" dirty="0"/>
              <a:t> Using </a:t>
            </a:r>
            <a:r>
              <a:rPr lang="en-US" sz="2000" dirty="0">
                <a:solidFill>
                  <a:srgbClr val="FF0000"/>
                </a:solidFill>
              </a:rPr>
              <a:t>only</a:t>
            </a:r>
            <a:r>
              <a:rPr lang="en-US" sz="2000" dirty="0"/>
              <a:t> 49-loop  samples in the lattice, i.e. learning 7 most significant</a:t>
            </a:r>
          </a:p>
          <a:p>
            <a:r>
              <a:rPr lang="en-US" sz="2000" dirty="0"/>
              <a:t>bits of the nonce, we need </a:t>
            </a:r>
            <a:r>
              <a:rPr lang="en-US" sz="2000" dirty="0">
                <a:solidFill>
                  <a:srgbClr val="FF0000"/>
                </a:solidFill>
              </a:rPr>
              <a:t>38 samples </a:t>
            </a:r>
            <a:r>
              <a:rPr lang="en-US" sz="2000" dirty="0"/>
              <a:t>to achieve above a 50% success rate in the</a:t>
            </a:r>
          </a:p>
          <a:p>
            <a:r>
              <a:rPr lang="en-US" sz="2000" dirty="0"/>
              <a:t>lattice construction (</a:t>
            </a:r>
            <a:r>
              <a:rPr lang="en-US" sz="2000" dirty="0">
                <a:solidFill>
                  <a:srgbClr val="0070C0"/>
                </a:solidFill>
              </a:rPr>
              <a:t>blue line</a:t>
            </a:r>
            <a:r>
              <a:rPr lang="en-US" sz="2000" dirty="0"/>
              <a:t>).</a:t>
            </a:r>
          </a:p>
          <a:p>
            <a:pPr marL="285750" indent="-285750">
              <a:buFont typeface="Arial" panose="020B0604020202020204" pitchFamily="34" charset="0"/>
              <a:buChar char="•"/>
            </a:pPr>
            <a:endParaRPr lang="en-US" sz="2000" dirty="0"/>
          </a:p>
          <a:p>
            <a:r>
              <a:rPr lang="en-US" sz="2000" dirty="0"/>
              <a:t> We can </a:t>
            </a:r>
            <a:r>
              <a:rPr lang="en-US" sz="2000" dirty="0">
                <a:solidFill>
                  <a:srgbClr val="FF0000"/>
                </a:solidFill>
              </a:rPr>
              <a:t>reduce</a:t>
            </a:r>
            <a:r>
              <a:rPr lang="en-US" sz="2000" dirty="0"/>
              <a:t> the total number of samples we need to collect by including </a:t>
            </a:r>
          </a:p>
          <a:p>
            <a:r>
              <a:rPr lang="en-US" sz="2000" dirty="0"/>
              <a:t>samples that had revealed 2 bits of the nonce.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214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5A11-C1CF-DD45-84FE-671304402F34}"/>
              </a:ext>
            </a:extLst>
          </p:cNvPr>
          <p:cNvSpPr>
            <a:spLocks noGrp="1"/>
          </p:cNvSpPr>
          <p:nvPr>
            <p:ph type="title"/>
          </p:nvPr>
        </p:nvSpPr>
        <p:spPr/>
        <p:txBody>
          <a:bodyPr/>
          <a:lstStyle/>
          <a:p>
            <a:r>
              <a:rPr lang="en-US" dirty="0"/>
              <a:t>Error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C87E3A-3240-A24E-A64B-7717B7A64B16}"/>
                  </a:ext>
                </a:extLst>
              </p:cNvPr>
              <p:cNvSpPr>
                <a:spLocks noGrp="1"/>
              </p:cNvSpPr>
              <p:nvPr>
                <p:ph idx="1"/>
              </p:nvPr>
            </p:nvSpPr>
            <p:spPr/>
            <p:txBody>
              <a:bodyPr/>
              <a:lstStyle/>
              <a:p>
                <a:r>
                  <a:rPr lang="en-US" dirty="0"/>
                  <a:t>Quite common in a side-channel attack to have errors during the collection process.</a:t>
                </a:r>
              </a:p>
              <a:p>
                <a:endParaRPr lang="en-US" dirty="0"/>
              </a:p>
              <a:p>
                <a:r>
                  <a:rPr lang="en-US" dirty="0"/>
                  <a:t>Error =&gt; incorrect bound on the size of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b="0" i="1" dirty="0" smtClean="0">
                            <a:latin typeface="Cambria Math" panose="02040503050406030204" pitchFamily="18" charset="0"/>
                          </a:rPr>
                          <m:t>𝑖</m:t>
                        </m:r>
                      </m:sub>
                    </m:sSub>
                  </m:oMath>
                </a14:m>
                <a:endParaRPr lang="en-US" b="0" dirty="0"/>
              </a:p>
              <a:p>
                <a:endParaRPr lang="en-US" dirty="0"/>
              </a:p>
              <a:p>
                <a:r>
                  <a:rPr lang="en-US" dirty="0"/>
                  <a:t>Problem when </a:t>
                </a:r>
                <a:r>
                  <a:rPr lang="en-US" dirty="0">
                    <a:solidFill>
                      <a:srgbClr val="FF0000"/>
                    </a:solidFill>
                  </a:rPr>
                  <a:t>undercounting</a:t>
                </a:r>
                <a:r>
                  <a:rPr lang="en-US" dirty="0"/>
                  <a:t> the number of loops =&gt; lattice construction fails in this case</a:t>
                </a:r>
              </a:p>
            </p:txBody>
          </p:sp>
        </mc:Choice>
        <mc:Fallback xmlns="">
          <p:sp>
            <p:nvSpPr>
              <p:cNvPr id="3" name="Content Placeholder 2">
                <a:extLst>
                  <a:ext uri="{FF2B5EF4-FFF2-40B4-BE49-F238E27FC236}">
                    <a16:creationId xmlns:a16="http://schemas.microsoft.com/office/drawing/2014/main" id="{F8C87E3A-3240-A24E-A64B-7717B7A64B16}"/>
                  </a:ext>
                </a:extLst>
              </p:cNvPr>
              <p:cNvSpPr>
                <a:spLocks noGrp="1" noRot="1" noChangeAspect="1" noMove="1" noResize="1" noEditPoints="1" noAdjustHandles="1" noChangeArrowheads="1" noChangeShapeType="1" noTextEdit="1"/>
              </p:cNvSpPr>
              <p:nvPr>
                <p:ph idx="1"/>
              </p:nvPr>
            </p:nvSpPr>
            <p:spPr>
              <a:blipFill>
                <a:blip r:embed="rId2"/>
                <a:stretch>
                  <a:fillRect l="-1852"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351830-3864-5E48-A921-9201C8F91B04}"/>
              </a:ext>
            </a:extLst>
          </p:cNvPr>
          <p:cNvSpPr>
            <a:spLocks noGrp="1"/>
          </p:cNvSpPr>
          <p:nvPr>
            <p:ph type="sldNum" sz="quarter" idx="12"/>
          </p:nvPr>
        </p:nvSpPr>
        <p:spPr/>
        <p:txBody>
          <a:bodyPr/>
          <a:lstStyle/>
          <a:p>
            <a:fld id="{73921DC4-839C-F146-AAA5-B7DC0031F985}" type="slidenum">
              <a:rPr lang="en-US" smtClean="0"/>
              <a:t>41</a:t>
            </a:fld>
            <a:endParaRPr lang="en-US"/>
          </a:p>
        </p:txBody>
      </p:sp>
    </p:spTree>
    <p:extLst>
      <p:ext uri="{BB962C8B-B14F-4D97-AF65-F5344CB8AC3E}">
        <p14:creationId xmlns:p14="http://schemas.microsoft.com/office/powerpoint/2010/main" val="602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C8AD-8FAB-5040-A93B-E8FF7CCA810A}"/>
              </a:ext>
            </a:extLst>
          </p:cNvPr>
          <p:cNvSpPr>
            <a:spLocks noGrp="1"/>
          </p:cNvSpPr>
          <p:nvPr>
            <p:ph type="title"/>
          </p:nvPr>
        </p:nvSpPr>
        <p:spPr>
          <a:xfrm>
            <a:off x="457200" y="-10730"/>
            <a:ext cx="8229600" cy="1143000"/>
          </a:xfrm>
        </p:spPr>
        <p:txBody>
          <a:bodyPr/>
          <a:lstStyle/>
          <a:p>
            <a:r>
              <a:rPr lang="en-US" dirty="0"/>
              <a:t>Prior work</a:t>
            </a:r>
          </a:p>
        </p:txBody>
      </p:sp>
      <p:sp>
        <p:nvSpPr>
          <p:cNvPr id="3" name="Content Placeholder 2">
            <a:extLst>
              <a:ext uri="{FF2B5EF4-FFF2-40B4-BE49-F238E27FC236}">
                <a16:creationId xmlns:a16="http://schemas.microsoft.com/office/drawing/2014/main" id="{3660E3A7-DA3C-0443-9623-A9EF6F11D87E}"/>
              </a:ext>
            </a:extLst>
          </p:cNvPr>
          <p:cNvSpPr>
            <a:spLocks noGrp="1"/>
          </p:cNvSpPr>
          <p:nvPr>
            <p:ph idx="1"/>
          </p:nvPr>
        </p:nvSpPr>
        <p:spPr>
          <a:xfrm>
            <a:off x="457200" y="1201616"/>
            <a:ext cx="8229600" cy="3534508"/>
          </a:xfrm>
        </p:spPr>
        <p:txBody>
          <a:bodyPr/>
          <a:lstStyle/>
          <a:p>
            <a:r>
              <a:rPr lang="en-US" dirty="0"/>
              <a:t>Ignore the issue entirely</a:t>
            </a:r>
          </a:p>
          <a:p>
            <a:endParaRPr lang="en-US" dirty="0"/>
          </a:p>
          <a:p>
            <a:r>
              <a:rPr lang="en-US" dirty="0"/>
              <a:t>Use signal processing</a:t>
            </a:r>
          </a:p>
          <a:p>
            <a:pPr marL="0" indent="0">
              <a:buNone/>
            </a:pPr>
            <a:endParaRPr lang="en-US" dirty="0"/>
          </a:p>
          <a:p>
            <a:r>
              <a:rPr lang="en-US" dirty="0"/>
              <a:t>Subsample different subsets of samples until we get an error-free sample</a:t>
            </a:r>
          </a:p>
        </p:txBody>
      </p:sp>
      <p:sp>
        <p:nvSpPr>
          <p:cNvPr id="4" name="Slide Number Placeholder 3">
            <a:extLst>
              <a:ext uri="{FF2B5EF4-FFF2-40B4-BE49-F238E27FC236}">
                <a16:creationId xmlns:a16="http://schemas.microsoft.com/office/drawing/2014/main" id="{C4003231-7E9C-B54C-B539-3B875F0114E1}"/>
              </a:ext>
            </a:extLst>
          </p:cNvPr>
          <p:cNvSpPr>
            <a:spLocks noGrp="1"/>
          </p:cNvSpPr>
          <p:nvPr>
            <p:ph type="sldNum" sz="quarter" idx="12"/>
          </p:nvPr>
        </p:nvSpPr>
        <p:spPr/>
        <p:txBody>
          <a:bodyPr/>
          <a:lstStyle/>
          <a:p>
            <a:fld id="{73921DC4-839C-F146-AAA5-B7DC0031F985}" type="slidenum">
              <a:rPr lang="en-US" smtClean="0"/>
              <a:t>42</a:t>
            </a:fld>
            <a:endParaRPr lang="en-US"/>
          </a:p>
        </p:txBody>
      </p:sp>
    </p:spTree>
    <p:extLst>
      <p:ext uri="{BB962C8B-B14F-4D97-AF65-F5344CB8AC3E}">
        <p14:creationId xmlns:p14="http://schemas.microsoft.com/office/powerpoint/2010/main" val="13269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C343-951F-6A4E-AA63-7C740DB124C9}"/>
              </a:ext>
            </a:extLst>
          </p:cNvPr>
          <p:cNvSpPr>
            <a:spLocks noGrp="1"/>
          </p:cNvSpPr>
          <p:nvPr>
            <p:ph type="title"/>
          </p:nvPr>
        </p:nvSpPr>
        <p:spPr/>
        <p:txBody>
          <a:bodyPr/>
          <a:lstStyle/>
          <a:p>
            <a:r>
              <a:rPr lang="en-US" dirty="0"/>
              <a:t>Error analysis</a:t>
            </a:r>
          </a:p>
        </p:txBody>
      </p:sp>
      <p:sp>
        <p:nvSpPr>
          <p:cNvPr id="3" name="Content Placeholder 2">
            <a:extLst>
              <a:ext uri="{FF2B5EF4-FFF2-40B4-BE49-F238E27FC236}">
                <a16:creationId xmlns:a16="http://schemas.microsoft.com/office/drawing/2014/main" id="{4859B2F3-C7B5-9149-B633-6AF784430E23}"/>
              </a:ext>
            </a:extLst>
          </p:cNvPr>
          <p:cNvSpPr>
            <a:spLocks noGrp="1"/>
          </p:cNvSpPr>
          <p:nvPr>
            <p:ph idx="1"/>
          </p:nvPr>
        </p:nvSpPr>
        <p:spPr>
          <a:xfrm>
            <a:off x="53438" y="4338391"/>
            <a:ext cx="8633361" cy="2017959"/>
          </a:xfrm>
        </p:spPr>
        <p:txBody>
          <a:bodyPr>
            <a:normAutofit fontScale="70000" lnSpcReduction="20000"/>
          </a:bodyPr>
          <a:lstStyle/>
          <a:p>
            <a:pPr marL="0" indent="0">
              <a:buNone/>
            </a:pPr>
            <a:r>
              <a:rPr lang="en-US" dirty="0">
                <a:solidFill>
                  <a:srgbClr val="FF0000"/>
                </a:solidFill>
              </a:rPr>
              <a:t>When the lattice includes more samples than necessary, key recovery may still be possible in the presence of errors.</a:t>
            </a:r>
          </a:p>
          <a:p>
            <a:pPr marL="0" indent="0">
              <a:buNone/>
            </a:pPr>
            <a:endParaRPr lang="en-US" dirty="0"/>
          </a:p>
          <a:p>
            <a:pPr marL="0" indent="0">
              <a:buNone/>
            </a:pPr>
            <a:endParaRPr lang="en-US" dirty="0"/>
          </a:p>
          <a:p>
            <a:pPr marL="0" indent="0">
              <a:buNone/>
            </a:pPr>
            <a:r>
              <a:rPr lang="en-US" dirty="0"/>
              <a:t>In our measurements, an error corresponds to an </a:t>
            </a:r>
            <a:r>
              <a:rPr lang="en-US" dirty="0">
                <a:solidFill>
                  <a:srgbClr val="FF0000"/>
                </a:solidFill>
              </a:rPr>
              <a:t>incorrect loop count</a:t>
            </a:r>
            <a:r>
              <a:rPr lang="en-US" dirty="0"/>
              <a:t>.</a:t>
            </a:r>
          </a:p>
          <a:p>
            <a:endParaRPr lang="en-US" dirty="0"/>
          </a:p>
        </p:txBody>
      </p:sp>
      <p:sp>
        <p:nvSpPr>
          <p:cNvPr id="4" name="Slide Number Placeholder 3">
            <a:extLst>
              <a:ext uri="{FF2B5EF4-FFF2-40B4-BE49-F238E27FC236}">
                <a16:creationId xmlns:a16="http://schemas.microsoft.com/office/drawing/2014/main" id="{766E1D93-E779-A64A-A9CD-87DB1F56ED1A}"/>
              </a:ext>
            </a:extLst>
          </p:cNvPr>
          <p:cNvSpPr>
            <a:spLocks noGrp="1"/>
          </p:cNvSpPr>
          <p:nvPr>
            <p:ph type="sldNum" sz="quarter" idx="12"/>
          </p:nvPr>
        </p:nvSpPr>
        <p:spPr/>
        <p:txBody>
          <a:bodyPr/>
          <a:lstStyle/>
          <a:p>
            <a:fld id="{73921DC4-839C-F146-AAA5-B7DC0031F985}" type="slidenum">
              <a:rPr lang="en-US" smtClean="0"/>
              <a:t>43</a:t>
            </a:fld>
            <a:endParaRPr lang="en-US"/>
          </a:p>
        </p:txBody>
      </p:sp>
      <p:pic>
        <p:nvPicPr>
          <p:cNvPr id="6" name="Picture 5">
            <a:extLst>
              <a:ext uri="{FF2B5EF4-FFF2-40B4-BE49-F238E27FC236}">
                <a16:creationId xmlns:a16="http://schemas.microsoft.com/office/drawing/2014/main" id="{D98FC390-7B8B-A14C-8803-0EDA9BE9AFB8}"/>
              </a:ext>
            </a:extLst>
          </p:cNvPr>
          <p:cNvPicPr>
            <a:picLocks noChangeAspect="1"/>
          </p:cNvPicPr>
          <p:nvPr/>
        </p:nvPicPr>
        <p:blipFill>
          <a:blip r:embed="rId2"/>
          <a:stretch>
            <a:fillRect/>
          </a:stretch>
        </p:blipFill>
        <p:spPr>
          <a:xfrm>
            <a:off x="0" y="1560998"/>
            <a:ext cx="9144000" cy="2634033"/>
          </a:xfrm>
          <a:prstGeom prst="rect">
            <a:avLst/>
          </a:prstGeom>
        </p:spPr>
      </p:pic>
    </p:spTree>
    <p:extLst>
      <p:ext uri="{BB962C8B-B14F-4D97-AF65-F5344CB8AC3E}">
        <p14:creationId xmlns:p14="http://schemas.microsoft.com/office/powerpoint/2010/main" val="2530571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8929-680C-1946-9E16-59A1C24EB69B}"/>
              </a:ext>
            </a:extLst>
          </p:cNvPr>
          <p:cNvSpPr>
            <a:spLocks noGrp="1"/>
          </p:cNvSpPr>
          <p:nvPr>
            <p:ph type="title"/>
          </p:nvPr>
        </p:nvSpPr>
        <p:spPr/>
        <p:txBody>
          <a:bodyPr/>
          <a:lstStyle/>
          <a:p>
            <a:r>
              <a:rPr lang="en-US" dirty="0"/>
              <a:t>Recovering </a:t>
            </a:r>
            <a:r>
              <a:rPr lang="en-US" i="1" dirty="0"/>
              <a:t>f</a:t>
            </a:r>
          </a:p>
        </p:txBody>
      </p:sp>
      <p:pic>
        <p:nvPicPr>
          <p:cNvPr id="6" name="Content Placeholder 5">
            <a:extLst>
              <a:ext uri="{FF2B5EF4-FFF2-40B4-BE49-F238E27FC236}">
                <a16:creationId xmlns:a16="http://schemas.microsoft.com/office/drawing/2014/main" id="{CE2B925F-76E0-4E4E-BD70-A6EA7753A698}"/>
              </a:ext>
            </a:extLst>
          </p:cNvPr>
          <p:cNvPicPr>
            <a:picLocks noGrp="1" noChangeAspect="1"/>
          </p:cNvPicPr>
          <p:nvPr>
            <p:ph idx="1"/>
          </p:nvPr>
        </p:nvPicPr>
        <p:blipFill>
          <a:blip r:embed="rId2"/>
          <a:stretch>
            <a:fillRect/>
          </a:stretch>
        </p:blipFill>
        <p:spPr>
          <a:xfrm>
            <a:off x="457200" y="2838035"/>
            <a:ext cx="8229600" cy="1700011"/>
          </a:xfrm>
        </p:spPr>
      </p:pic>
      <p:sp>
        <p:nvSpPr>
          <p:cNvPr id="4" name="Slide Number Placeholder 3">
            <a:extLst>
              <a:ext uri="{FF2B5EF4-FFF2-40B4-BE49-F238E27FC236}">
                <a16:creationId xmlns:a16="http://schemas.microsoft.com/office/drawing/2014/main" id="{4D69DACF-D225-DA45-9840-137BE4E4DBBA}"/>
              </a:ext>
            </a:extLst>
          </p:cNvPr>
          <p:cNvSpPr>
            <a:spLocks noGrp="1"/>
          </p:cNvSpPr>
          <p:nvPr>
            <p:ph type="sldNum" sz="quarter" idx="12"/>
          </p:nvPr>
        </p:nvSpPr>
        <p:spPr/>
        <p:txBody>
          <a:bodyPr/>
          <a:lstStyle/>
          <a:p>
            <a:fld id="{73921DC4-839C-F146-AAA5-B7DC0031F985}" type="slidenum">
              <a:rPr lang="en-US" smtClean="0"/>
              <a:t>44</a:t>
            </a:fld>
            <a:endParaRPr lang="en-US"/>
          </a:p>
        </p:txBody>
      </p:sp>
      <p:sp>
        <p:nvSpPr>
          <p:cNvPr id="12" name="TextBox 11">
            <a:extLst>
              <a:ext uri="{FF2B5EF4-FFF2-40B4-BE49-F238E27FC236}">
                <a16:creationId xmlns:a16="http://schemas.microsoft.com/office/drawing/2014/main" id="{27A14A29-DC7F-FF48-A0D5-7E1416BD490F}"/>
              </a:ext>
            </a:extLst>
          </p:cNvPr>
          <p:cNvSpPr txBox="1"/>
          <p:nvPr/>
        </p:nvSpPr>
        <p:spPr>
          <a:xfrm>
            <a:off x="171450" y="1727726"/>
            <a:ext cx="9080819" cy="400110"/>
          </a:xfrm>
          <a:prstGeom prst="rect">
            <a:avLst/>
          </a:prstGeom>
          <a:noFill/>
        </p:spPr>
        <p:txBody>
          <a:bodyPr wrap="none" rtlCol="0">
            <a:spAutoFit/>
          </a:bodyPr>
          <a:lstStyle/>
          <a:p>
            <a:r>
              <a:rPr lang="en-US" sz="2000" dirty="0">
                <a:solidFill>
                  <a:srgbClr val="FF0000"/>
                </a:solidFill>
              </a:rPr>
              <a:t>10 600 </a:t>
            </a:r>
            <a:r>
              <a:rPr lang="en-US" sz="2000" dirty="0"/>
              <a:t>signatures required if only using 49-loop samples to get 37 error-free samples.</a:t>
            </a:r>
          </a:p>
        </p:txBody>
      </p:sp>
      <p:sp>
        <p:nvSpPr>
          <p:cNvPr id="13" name="TextBox 12">
            <a:extLst>
              <a:ext uri="{FF2B5EF4-FFF2-40B4-BE49-F238E27FC236}">
                <a16:creationId xmlns:a16="http://schemas.microsoft.com/office/drawing/2014/main" id="{3C71B4BB-8E5D-BC4F-94C5-CA25CE2F4828}"/>
              </a:ext>
            </a:extLst>
          </p:cNvPr>
          <p:cNvSpPr txBox="1"/>
          <p:nvPr/>
        </p:nvSpPr>
        <p:spPr>
          <a:xfrm>
            <a:off x="109701" y="4813260"/>
            <a:ext cx="9204315" cy="1908215"/>
          </a:xfrm>
          <a:prstGeom prst="rect">
            <a:avLst/>
          </a:prstGeom>
          <a:noFill/>
        </p:spPr>
        <p:txBody>
          <a:bodyPr wrap="none" rtlCol="0">
            <a:spAutoFit/>
          </a:bodyPr>
          <a:lstStyle/>
          <a:p>
            <a:pPr marL="285750" indent="-285750">
              <a:buFont typeface="Arial" panose="020B0604020202020204" pitchFamily="34" charset="0"/>
              <a:buChar char="•"/>
            </a:pPr>
            <a:r>
              <a:rPr lang="en-US" sz="2000" dirty="0"/>
              <a:t>Use samples of different loop lengths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Reduce the number of signatures with </a:t>
            </a:r>
            <a:r>
              <a:rPr lang="en-US" sz="2000" dirty="0">
                <a:solidFill>
                  <a:srgbClr val="FF0000"/>
                </a:solidFill>
              </a:rPr>
              <a:t>manual inspection</a:t>
            </a:r>
            <a:r>
              <a:rPr lang="en-US" sz="2000" dirty="0"/>
              <a:t>: less than </a:t>
            </a:r>
            <a:r>
              <a:rPr lang="en-US" sz="2000" dirty="0">
                <a:solidFill>
                  <a:srgbClr val="FF0000"/>
                </a:solidFill>
              </a:rPr>
              <a:t>7 500 </a:t>
            </a:r>
            <a:r>
              <a:rPr lang="en-US" sz="2000" dirty="0"/>
              <a:t>observed </a:t>
            </a:r>
          </a:p>
          <a:p>
            <a:r>
              <a:rPr lang="en-US" sz="2000" dirty="0"/>
              <a:t>signatures to obtain enough 49-loop  observations for a full key recovery.</a:t>
            </a:r>
          </a:p>
          <a:p>
            <a:endParaRPr lang="en-US" sz="2000" dirty="0"/>
          </a:p>
          <a:p>
            <a:endParaRPr lang="en-US" dirty="0"/>
          </a:p>
        </p:txBody>
      </p:sp>
    </p:spTree>
    <p:extLst>
      <p:ext uri="{BB962C8B-B14F-4D97-AF65-F5344CB8AC3E}">
        <p14:creationId xmlns:p14="http://schemas.microsoft.com/office/powerpoint/2010/main" val="2783810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772C2-3056-2A4A-A395-64DA291AEFC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F37E52C-E20E-074D-90F5-5CE0AC942819}"/>
              </a:ext>
            </a:extLst>
          </p:cNvPr>
          <p:cNvSpPr>
            <a:spLocks noGrp="1"/>
          </p:cNvSpPr>
          <p:nvPr>
            <p:ph idx="1"/>
          </p:nvPr>
        </p:nvSpPr>
        <p:spPr/>
        <p:txBody>
          <a:bodyPr/>
          <a:lstStyle/>
          <a:p>
            <a:pPr marL="285750" indent="-285750">
              <a:buFont typeface="Arial" panose="020B0604020202020204" pitchFamily="34" charset="0"/>
              <a:buChar char="•"/>
            </a:pPr>
            <a:r>
              <a:rPr lang="en-US" dirty="0"/>
              <a:t>We finally have </a:t>
            </a:r>
            <a:r>
              <a:rPr lang="en-US" i="1" dirty="0"/>
              <a:t>f</a:t>
            </a:r>
            <a:r>
              <a:rPr lang="en-US" dirty="0"/>
              <a:t>.</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Limitations: </a:t>
            </a:r>
            <a:r>
              <a:rPr lang="en-US" dirty="0"/>
              <a:t>we can’t run the attack ourselves as all the EPID signatures are encrypted with Intel’s public key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malicious Intel could break the </a:t>
            </a:r>
            <a:r>
              <a:rPr lang="en-US" dirty="0" err="1"/>
              <a:t>unlinkability</a:t>
            </a:r>
            <a:r>
              <a:rPr lang="en-US" dirty="0"/>
              <a:t> guarantee.</a:t>
            </a:r>
          </a:p>
          <a:p>
            <a:pPr marL="285750" indent="-2857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984FF951-0FC1-7E40-B58F-1C6EC1D2E67F}"/>
              </a:ext>
            </a:extLst>
          </p:cNvPr>
          <p:cNvSpPr>
            <a:spLocks noGrp="1"/>
          </p:cNvSpPr>
          <p:nvPr>
            <p:ph type="sldNum" sz="quarter" idx="12"/>
          </p:nvPr>
        </p:nvSpPr>
        <p:spPr/>
        <p:txBody>
          <a:bodyPr/>
          <a:lstStyle/>
          <a:p>
            <a:fld id="{73921DC4-839C-F146-AAA5-B7DC0031F985}" type="slidenum">
              <a:rPr lang="en-US" smtClean="0"/>
              <a:t>45</a:t>
            </a:fld>
            <a:endParaRPr lang="en-US"/>
          </a:p>
        </p:txBody>
      </p:sp>
      <p:pic>
        <p:nvPicPr>
          <p:cNvPr id="5" name="Picture 4">
            <a:extLst>
              <a:ext uri="{FF2B5EF4-FFF2-40B4-BE49-F238E27FC236}">
                <a16:creationId xmlns:a16="http://schemas.microsoft.com/office/drawing/2014/main" id="{A043F0EE-041D-4649-9FC4-84B0616AE7E2}"/>
              </a:ext>
            </a:extLst>
          </p:cNvPr>
          <p:cNvPicPr>
            <a:picLocks noChangeAspect="1"/>
          </p:cNvPicPr>
          <p:nvPr/>
        </p:nvPicPr>
        <p:blipFill>
          <a:blip r:embed="rId2"/>
          <a:stretch>
            <a:fillRect/>
          </a:stretch>
        </p:blipFill>
        <p:spPr>
          <a:xfrm>
            <a:off x="7010217" y="5066685"/>
            <a:ext cx="1741049" cy="1741049"/>
          </a:xfrm>
          <a:prstGeom prst="rect">
            <a:avLst/>
          </a:prstGeom>
        </p:spPr>
      </p:pic>
      <p:pic>
        <p:nvPicPr>
          <p:cNvPr id="6" name="Picture 5">
            <a:extLst>
              <a:ext uri="{FF2B5EF4-FFF2-40B4-BE49-F238E27FC236}">
                <a16:creationId xmlns:a16="http://schemas.microsoft.com/office/drawing/2014/main" id="{2CC2931B-F401-264F-9CB8-55A5DCCF1DF7}"/>
              </a:ext>
            </a:extLst>
          </p:cNvPr>
          <p:cNvPicPr>
            <a:picLocks noChangeAspect="1"/>
          </p:cNvPicPr>
          <p:nvPr/>
        </p:nvPicPr>
        <p:blipFill>
          <a:blip r:embed="rId3"/>
          <a:stretch>
            <a:fillRect/>
          </a:stretch>
        </p:blipFill>
        <p:spPr>
          <a:xfrm>
            <a:off x="7094279" y="5956966"/>
            <a:ext cx="1371502" cy="908084"/>
          </a:xfrm>
          <a:prstGeom prst="rect">
            <a:avLst/>
          </a:prstGeom>
        </p:spPr>
      </p:pic>
    </p:spTree>
    <p:extLst>
      <p:ext uri="{BB962C8B-B14F-4D97-AF65-F5344CB8AC3E}">
        <p14:creationId xmlns:p14="http://schemas.microsoft.com/office/powerpoint/2010/main" val="147577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8BCF-F4E8-154A-8B5F-FEC7F68FFC32}"/>
              </a:ext>
            </a:extLst>
          </p:cNvPr>
          <p:cNvSpPr>
            <a:spLocks noGrp="1"/>
          </p:cNvSpPr>
          <p:nvPr>
            <p:ph type="sldNum" sz="quarter" idx="12"/>
          </p:nvPr>
        </p:nvSpPr>
        <p:spPr/>
        <p:txBody>
          <a:bodyPr/>
          <a:lstStyle/>
          <a:p>
            <a:fld id="{73921DC4-839C-F146-AAA5-B7DC0031F985}" type="slidenum">
              <a:rPr lang="en-US" smtClean="0"/>
              <a:t>46</a:t>
            </a:fld>
            <a:endParaRPr lang="en-US"/>
          </a:p>
        </p:txBody>
      </p:sp>
      <p:sp>
        <p:nvSpPr>
          <p:cNvPr id="5" name="TextBox 4">
            <a:extLst>
              <a:ext uri="{FF2B5EF4-FFF2-40B4-BE49-F238E27FC236}">
                <a16:creationId xmlns:a16="http://schemas.microsoft.com/office/drawing/2014/main" id="{BF79E064-3AA0-0A4A-8F07-FF46D37B4813}"/>
              </a:ext>
            </a:extLst>
          </p:cNvPr>
          <p:cNvSpPr txBox="1"/>
          <p:nvPr/>
        </p:nvSpPr>
        <p:spPr>
          <a:xfrm>
            <a:off x="3044857" y="2045615"/>
            <a:ext cx="4308050" cy="830997"/>
          </a:xfrm>
          <a:prstGeom prst="rect">
            <a:avLst/>
          </a:prstGeom>
          <a:noFill/>
        </p:spPr>
        <p:txBody>
          <a:bodyPr wrap="square" rtlCol="0">
            <a:spAutoFit/>
          </a:bodyPr>
          <a:lstStyle/>
          <a:p>
            <a:r>
              <a:rPr lang="en-US" sz="4800" dirty="0">
                <a:solidFill>
                  <a:schemeClr val="tx2">
                    <a:lumMod val="75000"/>
                  </a:schemeClr>
                </a:solidFill>
              </a:rPr>
              <a:t>Thank you !</a:t>
            </a:r>
          </a:p>
        </p:txBody>
      </p:sp>
      <p:sp>
        <p:nvSpPr>
          <p:cNvPr id="3" name="TextBox 2">
            <a:extLst>
              <a:ext uri="{FF2B5EF4-FFF2-40B4-BE49-F238E27FC236}">
                <a16:creationId xmlns:a16="http://schemas.microsoft.com/office/drawing/2014/main" id="{A0EE414D-87C5-604D-AE6E-A164A2EA090C}"/>
              </a:ext>
            </a:extLst>
          </p:cNvPr>
          <p:cNvSpPr txBox="1"/>
          <p:nvPr/>
        </p:nvSpPr>
        <p:spPr>
          <a:xfrm>
            <a:off x="349939" y="3686676"/>
            <a:ext cx="8794061" cy="646331"/>
          </a:xfrm>
          <a:prstGeom prst="rect">
            <a:avLst/>
          </a:prstGeom>
          <a:noFill/>
        </p:spPr>
        <p:txBody>
          <a:bodyPr wrap="square" rtlCol="0">
            <a:spAutoFit/>
          </a:bodyPr>
          <a:lstStyle/>
          <a:p>
            <a:pPr algn="ctr"/>
            <a:r>
              <a:rPr lang="en-US" dirty="0"/>
              <a:t>Fergus Dall, Gabrielle De </a:t>
            </a:r>
            <a:r>
              <a:rPr lang="en-US" dirty="0" err="1"/>
              <a:t>Micheli</a:t>
            </a:r>
            <a:r>
              <a:rPr lang="en-US" dirty="0"/>
              <a:t>, Thomas </a:t>
            </a:r>
            <a:r>
              <a:rPr lang="en-US" dirty="0" err="1"/>
              <a:t>Eisenbarth</a:t>
            </a:r>
            <a:r>
              <a:rPr lang="en-US" dirty="0"/>
              <a:t>, Daniel </a:t>
            </a:r>
            <a:r>
              <a:rPr lang="en-US" dirty="0" err="1"/>
              <a:t>Genkin</a:t>
            </a:r>
            <a:r>
              <a:rPr lang="en-US" dirty="0"/>
              <a:t>, Nadia </a:t>
            </a:r>
            <a:r>
              <a:rPr lang="en-US" dirty="0" err="1"/>
              <a:t>Heninger</a:t>
            </a:r>
            <a:r>
              <a:rPr lang="en-US" dirty="0"/>
              <a:t>, Ahmad </a:t>
            </a:r>
            <a:r>
              <a:rPr lang="en-US" dirty="0" err="1"/>
              <a:t>Moghimi</a:t>
            </a:r>
            <a:r>
              <a:rPr lang="en-US" dirty="0"/>
              <a:t>, and Yuval </a:t>
            </a:r>
            <a:r>
              <a:rPr lang="en-US" dirty="0" err="1"/>
              <a:t>Yarom</a:t>
            </a:r>
            <a:endParaRPr lang="en-US" dirty="0"/>
          </a:p>
        </p:txBody>
      </p:sp>
      <p:sp>
        <p:nvSpPr>
          <p:cNvPr id="6" name="TextBox 5">
            <a:extLst>
              <a:ext uri="{FF2B5EF4-FFF2-40B4-BE49-F238E27FC236}">
                <a16:creationId xmlns:a16="http://schemas.microsoft.com/office/drawing/2014/main" id="{8FDD8683-C8C2-6643-9096-AC9DD9F6EF2D}"/>
              </a:ext>
            </a:extLst>
          </p:cNvPr>
          <p:cNvSpPr txBox="1"/>
          <p:nvPr/>
        </p:nvSpPr>
        <p:spPr>
          <a:xfrm>
            <a:off x="882018" y="3096978"/>
            <a:ext cx="8097858" cy="369332"/>
          </a:xfrm>
          <a:prstGeom prst="rect">
            <a:avLst/>
          </a:prstGeom>
          <a:noFill/>
        </p:spPr>
        <p:txBody>
          <a:bodyPr wrap="none" rtlCol="0">
            <a:spAutoFit/>
          </a:bodyPr>
          <a:lstStyle/>
          <a:p>
            <a:r>
              <a:rPr lang="en-US" dirty="0" err="1">
                <a:solidFill>
                  <a:schemeClr val="tx2">
                    <a:lumMod val="75000"/>
                  </a:schemeClr>
                </a:solidFill>
              </a:rPr>
              <a:t>CacheQuote</a:t>
            </a:r>
            <a:r>
              <a:rPr lang="en-US" dirty="0">
                <a:solidFill>
                  <a:schemeClr val="tx2">
                    <a:lumMod val="75000"/>
                  </a:schemeClr>
                </a:solidFill>
              </a:rPr>
              <a:t>: Efficiently Recovering Long-term Secrets of SGX EPID via Cache Attacks </a:t>
            </a:r>
          </a:p>
        </p:txBody>
      </p:sp>
    </p:spTree>
    <p:extLst>
      <p:ext uri="{BB962C8B-B14F-4D97-AF65-F5344CB8AC3E}">
        <p14:creationId xmlns:p14="http://schemas.microsoft.com/office/powerpoint/2010/main" val="297822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A4F4-F275-1A4C-B09C-314855188002}"/>
              </a:ext>
            </a:extLst>
          </p:cNvPr>
          <p:cNvSpPr>
            <a:spLocks noGrp="1"/>
          </p:cNvSpPr>
          <p:nvPr>
            <p:ph type="title"/>
          </p:nvPr>
        </p:nvSpPr>
        <p:spPr/>
        <p:txBody>
          <a:bodyPr/>
          <a:lstStyle/>
          <a:p>
            <a:r>
              <a:rPr lang="en-US" dirty="0" err="1">
                <a:solidFill>
                  <a:srgbClr val="FF0000"/>
                </a:solidFill>
              </a:rPr>
              <a:t>Unlinkability</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AC5E6D-5B04-FA44-99EA-B282BFEC96AF}"/>
                  </a:ext>
                </a:extLst>
              </p:cNvPr>
              <p:cNvSpPr>
                <a:spLocks noGrp="1"/>
              </p:cNvSpPr>
              <p:nvPr>
                <p:ph idx="1"/>
              </p:nvPr>
            </p:nvSpPr>
            <p:spPr/>
            <p:txBody>
              <a:bodyPr/>
              <a:lstStyle/>
              <a:p>
                <a:pPr marL="0" indent="0">
                  <a:buNone/>
                </a:pPr>
                <a:r>
                  <a:rPr lang="en-US" dirty="0"/>
                  <a:t>           impossible to identify the platform that produced a signature on some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1AC5E6D-5B04-FA44-99EA-B282BFEC96AF}"/>
                  </a:ext>
                </a:extLst>
              </p:cNvPr>
              <p:cNvSpPr>
                <a:spLocks noGrp="1" noRot="1" noChangeAspect="1" noMove="1" noResize="1" noEditPoints="1" noAdjustHandles="1" noChangeArrowheads="1" noChangeShapeType="1" noTextEdit="1"/>
              </p:cNvSpPr>
              <p:nvPr>
                <p:ph idx="1"/>
              </p:nvPr>
            </p:nvSpPr>
            <p:spPr>
              <a:blipFill>
                <a:blip r:embed="rId3"/>
                <a:stretch>
                  <a:fillRect l="-1852"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4A7972-24E6-0349-BCEA-A63480F97AA5}"/>
              </a:ext>
            </a:extLst>
          </p:cNvPr>
          <p:cNvSpPr>
            <a:spLocks noGrp="1"/>
          </p:cNvSpPr>
          <p:nvPr>
            <p:ph type="sldNum" sz="quarter" idx="12"/>
          </p:nvPr>
        </p:nvSpPr>
        <p:spPr/>
        <p:txBody>
          <a:bodyPr/>
          <a:lstStyle/>
          <a:p>
            <a:fld id="{73921DC4-839C-F146-AAA5-B7DC0031F985}" type="slidenum">
              <a:rPr lang="en-US" smtClean="0"/>
              <a:t>5</a:t>
            </a:fld>
            <a:endParaRPr lang="en-US"/>
          </a:p>
        </p:txBody>
      </p:sp>
      <p:sp>
        <p:nvSpPr>
          <p:cNvPr id="5" name="Right Arrow 4">
            <a:extLst>
              <a:ext uri="{FF2B5EF4-FFF2-40B4-BE49-F238E27FC236}">
                <a16:creationId xmlns:a16="http://schemas.microsoft.com/office/drawing/2014/main" id="{A2BA821C-5D8A-6B49-ABD9-23069E959890}"/>
              </a:ext>
            </a:extLst>
          </p:cNvPr>
          <p:cNvSpPr/>
          <p:nvPr/>
        </p:nvSpPr>
        <p:spPr>
          <a:xfrm>
            <a:off x="586153" y="1711570"/>
            <a:ext cx="738554" cy="422030"/>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BE8886C-8F65-BA43-8FD4-F8652D21DB50}"/>
              </a:ext>
            </a:extLst>
          </p:cNvPr>
          <p:cNvPicPr>
            <a:picLocks noChangeAspect="1"/>
          </p:cNvPicPr>
          <p:nvPr/>
        </p:nvPicPr>
        <p:blipFill>
          <a:blip r:embed="rId4"/>
          <a:stretch>
            <a:fillRect/>
          </a:stretch>
        </p:blipFill>
        <p:spPr>
          <a:xfrm>
            <a:off x="606425" y="2859881"/>
            <a:ext cx="2387600" cy="2540000"/>
          </a:xfrm>
          <a:prstGeom prst="rect">
            <a:avLst/>
          </a:prstGeom>
        </p:spPr>
      </p:pic>
      <p:pic>
        <p:nvPicPr>
          <p:cNvPr id="14" name="Picture 13">
            <a:extLst>
              <a:ext uri="{FF2B5EF4-FFF2-40B4-BE49-F238E27FC236}">
                <a16:creationId xmlns:a16="http://schemas.microsoft.com/office/drawing/2014/main" id="{7026DF3C-2F35-5B40-B6BD-1C95E417E310}"/>
              </a:ext>
            </a:extLst>
          </p:cNvPr>
          <p:cNvPicPr>
            <a:picLocks noChangeAspect="1"/>
          </p:cNvPicPr>
          <p:nvPr/>
        </p:nvPicPr>
        <p:blipFill>
          <a:blip r:embed="rId4"/>
          <a:stretch>
            <a:fillRect/>
          </a:stretch>
        </p:blipFill>
        <p:spPr>
          <a:xfrm>
            <a:off x="3294856" y="2859881"/>
            <a:ext cx="2387600" cy="2540000"/>
          </a:xfrm>
          <a:prstGeom prst="rect">
            <a:avLst/>
          </a:prstGeom>
        </p:spPr>
      </p:pic>
      <p:pic>
        <p:nvPicPr>
          <p:cNvPr id="15" name="Picture 14">
            <a:extLst>
              <a:ext uri="{FF2B5EF4-FFF2-40B4-BE49-F238E27FC236}">
                <a16:creationId xmlns:a16="http://schemas.microsoft.com/office/drawing/2014/main" id="{C26CBE9C-3655-A44C-B38D-D607B341B85F}"/>
              </a:ext>
            </a:extLst>
          </p:cNvPr>
          <p:cNvPicPr>
            <a:picLocks noChangeAspect="1"/>
          </p:cNvPicPr>
          <p:nvPr/>
        </p:nvPicPr>
        <p:blipFill>
          <a:blip r:embed="rId4"/>
          <a:stretch>
            <a:fillRect/>
          </a:stretch>
        </p:blipFill>
        <p:spPr>
          <a:xfrm>
            <a:off x="5829300" y="2859881"/>
            <a:ext cx="2387600" cy="2540000"/>
          </a:xfrm>
          <a:prstGeom prst="rect">
            <a:avLst/>
          </a:prstGeom>
        </p:spPr>
      </p:pic>
      <p:pic>
        <p:nvPicPr>
          <p:cNvPr id="17" name="Picture 16">
            <a:extLst>
              <a:ext uri="{FF2B5EF4-FFF2-40B4-BE49-F238E27FC236}">
                <a16:creationId xmlns:a16="http://schemas.microsoft.com/office/drawing/2014/main" id="{01911164-2571-D044-86F3-B1AB332E4F0E}"/>
              </a:ext>
            </a:extLst>
          </p:cNvPr>
          <p:cNvPicPr>
            <a:picLocks noChangeAspect="1"/>
          </p:cNvPicPr>
          <p:nvPr/>
        </p:nvPicPr>
        <p:blipFill>
          <a:blip r:embed="rId5"/>
          <a:stretch>
            <a:fillRect/>
          </a:stretch>
        </p:blipFill>
        <p:spPr>
          <a:xfrm>
            <a:off x="2960291" y="2839937"/>
            <a:ext cx="2795587" cy="2559944"/>
          </a:xfrm>
          <a:prstGeom prst="rect">
            <a:avLst/>
          </a:prstGeom>
        </p:spPr>
      </p:pic>
    </p:spTree>
    <p:extLst>
      <p:ext uri="{BB962C8B-B14F-4D97-AF65-F5344CB8AC3E}">
        <p14:creationId xmlns:p14="http://schemas.microsoft.com/office/powerpoint/2010/main" val="256220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17"/>
                                        </p:tgtEl>
                                      </p:cBhvr>
                                    </p:animEffect>
                                    <p:anim calcmode="lin" valueType="num">
                                      <p:cBhvr>
                                        <p:cTn id="7" dur="1000"/>
                                        <p:tgtEl>
                                          <p:spTgt spid="17"/>
                                        </p:tgtEl>
                                        <p:attrNameLst>
                                          <p:attrName>ppt_x</p:attrName>
                                        </p:attrNameLst>
                                      </p:cBhvr>
                                      <p:tavLst>
                                        <p:tav tm="0">
                                          <p:val>
                                            <p:strVal val="ppt_x"/>
                                          </p:val>
                                        </p:tav>
                                        <p:tav tm="100000">
                                          <p:val>
                                            <p:strVal val="ppt_x"/>
                                          </p:val>
                                        </p:tav>
                                      </p:tavLst>
                                    </p:anim>
                                    <p:anim calcmode="lin" valueType="num">
                                      <p:cBhvr>
                                        <p:cTn id="8" dur="100" decel="100000"/>
                                        <p:tgtEl>
                                          <p:spTgt spid="17"/>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7"/>
                                        </p:tgtEl>
                                        <p:attrNameLst>
                                          <p:attrName>ppt_y</p:attrName>
                                        </p:attrNameLst>
                                      </p:cBhvr>
                                      <p:tavLst>
                                        <p:tav tm="0">
                                          <p:val>
                                            <p:strVal val="ppt_y"/>
                                          </p:val>
                                        </p:tav>
                                        <p:tav tm="100000">
                                          <p:val>
                                            <p:strVal val="ppt_y+1"/>
                                          </p:val>
                                        </p:tav>
                                      </p:tavLst>
                                    </p:anim>
                                    <p:set>
                                      <p:cBhvr>
                                        <p:cTn id="10" dur="1" fill="hold">
                                          <p:stCondLst>
                                            <p:cond delay="999"/>
                                          </p:stCondLst>
                                        </p:cTn>
                                        <p:tgtEl>
                                          <p:spTgt spid="1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0EEF-8E2D-A246-AA4F-66383762C3B0}"/>
              </a:ext>
            </a:extLst>
          </p:cNvPr>
          <p:cNvSpPr>
            <a:spLocks noGrp="1"/>
          </p:cNvSpPr>
          <p:nvPr>
            <p:ph type="title"/>
          </p:nvPr>
        </p:nvSpPr>
        <p:spPr/>
        <p:txBody>
          <a:bodyPr/>
          <a:lstStyle/>
          <a:p>
            <a:r>
              <a:rPr lang="en-US" dirty="0">
                <a:solidFill>
                  <a:srgbClr val="FF0000"/>
                </a:solidFill>
              </a:rPr>
              <a:t>Unforgeability</a:t>
            </a:r>
          </a:p>
        </p:txBody>
      </p:sp>
      <p:sp>
        <p:nvSpPr>
          <p:cNvPr id="3" name="Content Placeholder 2">
            <a:extLst>
              <a:ext uri="{FF2B5EF4-FFF2-40B4-BE49-F238E27FC236}">
                <a16:creationId xmlns:a16="http://schemas.microsoft.com/office/drawing/2014/main" id="{4C1F00B6-B878-C04A-86CE-5CA1BC1F44BC}"/>
              </a:ext>
            </a:extLst>
          </p:cNvPr>
          <p:cNvSpPr>
            <a:spLocks noGrp="1"/>
          </p:cNvSpPr>
          <p:nvPr>
            <p:ph idx="1"/>
          </p:nvPr>
        </p:nvSpPr>
        <p:spPr>
          <a:xfrm>
            <a:off x="457200" y="1624012"/>
            <a:ext cx="8229600" cy="4525963"/>
          </a:xfrm>
        </p:spPr>
        <p:txBody>
          <a:bodyPr/>
          <a:lstStyle/>
          <a:p>
            <a:pPr marL="0" indent="0">
              <a:buNone/>
            </a:pPr>
            <a:r>
              <a:rPr lang="en-US" dirty="0"/>
              <a:t>           impossible for an attacker to forge a valid signature on some previously-unsigned message, without knowing a non-revoked secret key.</a:t>
            </a:r>
          </a:p>
        </p:txBody>
      </p:sp>
      <p:sp>
        <p:nvSpPr>
          <p:cNvPr id="4" name="Slide Number Placeholder 3">
            <a:extLst>
              <a:ext uri="{FF2B5EF4-FFF2-40B4-BE49-F238E27FC236}">
                <a16:creationId xmlns:a16="http://schemas.microsoft.com/office/drawing/2014/main" id="{B60D58C7-7A17-0545-A5C1-881C59306251}"/>
              </a:ext>
            </a:extLst>
          </p:cNvPr>
          <p:cNvSpPr>
            <a:spLocks noGrp="1"/>
          </p:cNvSpPr>
          <p:nvPr>
            <p:ph type="sldNum" sz="quarter" idx="12"/>
          </p:nvPr>
        </p:nvSpPr>
        <p:spPr/>
        <p:txBody>
          <a:bodyPr/>
          <a:lstStyle/>
          <a:p>
            <a:fld id="{73921DC4-839C-F146-AAA5-B7DC0031F985}" type="slidenum">
              <a:rPr lang="en-US" smtClean="0"/>
              <a:t>6</a:t>
            </a:fld>
            <a:endParaRPr lang="en-US" dirty="0"/>
          </a:p>
        </p:txBody>
      </p:sp>
      <p:sp>
        <p:nvSpPr>
          <p:cNvPr id="5" name="Right Arrow 4">
            <a:extLst>
              <a:ext uri="{FF2B5EF4-FFF2-40B4-BE49-F238E27FC236}">
                <a16:creationId xmlns:a16="http://schemas.microsoft.com/office/drawing/2014/main" id="{69881AE8-058C-D046-A92E-89971A268F79}"/>
              </a:ext>
            </a:extLst>
          </p:cNvPr>
          <p:cNvSpPr/>
          <p:nvPr/>
        </p:nvSpPr>
        <p:spPr>
          <a:xfrm>
            <a:off x="457200" y="1743381"/>
            <a:ext cx="738554" cy="422030"/>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2C20FB-6191-F94A-AC69-80DCCF99F357}"/>
              </a:ext>
            </a:extLst>
          </p:cNvPr>
          <p:cNvPicPr>
            <a:picLocks noChangeAspect="1"/>
          </p:cNvPicPr>
          <p:nvPr/>
        </p:nvPicPr>
        <p:blipFill>
          <a:blip r:embed="rId2"/>
          <a:stretch>
            <a:fillRect/>
          </a:stretch>
        </p:blipFill>
        <p:spPr>
          <a:xfrm>
            <a:off x="704850" y="4146550"/>
            <a:ext cx="1409700" cy="1485900"/>
          </a:xfrm>
          <a:prstGeom prst="rect">
            <a:avLst/>
          </a:prstGeom>
        </p:spPr>
      </p:pic>
      <p:cxnSp>
        <p:nvCxnSpPr>
          <p:cNvPr id="9" name="Straight Arrow Connector 8">
            <a:extLst>
              <a:ext uri="{FF2B5EF4-FFF2-40B4-BE49-F238E27FC236}">
                <a16:creationId xmlns:a16="http://schemas.microsoft.com/office/drawing/2014/main" id="{106B3F35-6844-B447-89A7-31CA113DC0B9}"/>
              </a:ext>
            </a:extLst>
          </p:cNvPr>
          <p:cNvCxnSpPr/>
          <p:nvPr/>
        </p:nvCxnSpPr>
        <p:spPr>
          <a:xfrm>
            <a:off x="2908300" y="4762500"/>
            <a:ext cx="32385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Multiply 9">
            <a:extLst>
              <a:ext uri="{FF2B5EF4-FFF2-40B4-BE49-F238E27FC236}">
                <a16:creationId xmlns:a16="http://schemas.microsoft.com/office/drawing/2014/main" id="{B5761DB9-94B1-CF48-A867-C07F8E920016}"/>
              </a:ext>
            </a:extLst>
          </p:cNvPr>
          <p:cNvSpPr/>
          <p:nvPr/>
        </p:nvSpPr>
        <p:spPr>
          <a:xfrm>
            <a:off x="3797300" y="4356100"/>
            <a:ext cx="1358900" cy="9652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EF1E22-4FEC-2D40-9FC7-09A601DC3E2C}"/>
                  </a:ext>
                </a:extLst>
              </p:cNvPr>
              <p:cNvSpPr txBox="1"/>
              <p:nvPr/>
            </p:nvSpPr>
            <p:spPr>
              <a:xfrm>
                <a:off x="4064000" y="3709769"/>
                <a:ext cx="927100" cy="800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800" b="0" i="1" smtClean="0">
                          <a:latin typeface="Cambria Math" panose="02040503050406030204" pitchFamily="18" charset="0"/>
                        </a:rPr>
                        <m:t>σ</m:t>
                      </m:r>
                    </m:oMath>
                  </m:oMathPara>
                </a14:m>
                <a:endParaRPr lang="en-US" sz="2800" b="0" dirty="0"/>
              </a:p>
              <a:p>
                <a:endParaRPr lang="en-US" dirty="0"/>
              </a:p>
            </p:txBody>
          </p:sp>
        </mc:Choice>
        <mc:Fallback xmlns="">
          <p:sp>
            <p:nvSpPr>
              <p:cNvPr id="11" name="TextBox 10">
                <a:extLst>
                  <a:ext uri="{FF2B5EF4-FFF2-40B4-BE49-F238E27FC236}">
                    <a16:creationId xmlns:a16="http://schemas.microsoft.com/office/drawing/2014/main" id="{F8EF1E22-4FEC-2D40-9FC7-09A601DC3E2C}"/>
                  </a:ext>
                </a:extLst>
              </p:cNvPr>
              <p:cNvSpPr txBox="1">
                <a:spLocks noRot="1" noChangeAspect="1" noMove="1" noResize="1" noEditPoints="1" noAdjustHandles="1" noChangeArrowheads="1" noChangeShapeType="1" noTextEdit="1"/>
              </p:cNvSpPr>
              <p:nvPr/>
            </p:nvSpPr>
            <p:spPr>
              <a:xfrm>
                <a:off x="4064000" y="3709769"/>
                <a:ext cx="927100" cy="800219"/>
              </a:xfrm>
              <a:prstGeom prst="rect">
                <a:avLst/>
              </a:prstGeom>
              <a:blipFill>
                <a:blip r:embed="rId3"/>
                <a:stretch>
                  <a:fillRect/>
                </a:stretch>
              </a:blipFill>
            </p:spPr>
            <p:txBody>
              <a:bodyPr/>
              <a:lstStyle/>
              <a:p>
                <a:r>
                  <a:rPr lang="en-US">
                    <a:noFill/>
                  </a:rPr>
                  <a:t> </a:t>
                </a:r>
              </a:p>
            </p:txBody>
          </p:sp>
        </mc:Fallback>
      </mc:AlternateContent>
      <p:sp>
        <p:nvSpPr>
          <p:cNvPr id="12" name="Oval Callout 11">
            <a:extLst>
              <a:ext uri="{FF2B5EF4-FFF2-40B4-BE49-F238E27FC236}">
                <a16:creationId xmlns:a16="http://schemas.microsoft.com/office/drawing/2014/main" id="{D996A557-C5B9-8A4C-A1C7-A1858705A755}"/>
              </a:ext>
            </a:extLst>
          </p:cNvPr>
          <p:cNvSpPr/>
          <p:nvPr/>
        </p:nvSpPr>
        <p:spPr>
          <a:xfrm>
            <a:off x="2114550" y="3568700"/>
            <a:ext cx="1212850" cy="673100"/>
          </a:xfrm>
          <a:prstGeom prst="wedgeEllipseCallou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0000"/>
                </a:solidFill>
              </a:rPr>
              <a:t>m</a:t>
            </a:r>
          </a:p>
        </p:txBody>
      </p:sp>
      <p:pic>
        <p:nvPicPr>
          <p:cNvPr id="14" name="Picture 13">
            <a:extLst>
              <a:ext uri="{FF2B5EF4-FFF2-40B4-BE49-F238E27FC236}">
                <a16:creationId xmlns:a16="http://schemas.microsoft.com/office/drawing/2014/main" id="{EC8B7645-23AF-424B-A959-A9A0DEE6814A}"/>
              </a:ext>
            </a:extLst>
          </p:cNvPr>
          <p:cNvPicPr>
            <a:picLocks noChangeAspect="1"/>
          </p:cNvPicPr>
          <p:nvPr/>
        </p:nvPicPr>
        <p:blipFill>
          <a:blip r:embed="rId4"/>
          <a:stretch>
            <a:fillRect/>
          </a:stretch>
        </p:blipFill>
        <p:spPr>
          <a:xfrm>
            <a:off x="6685245" y="3140600"/>
            <a:ext cx="1411005" cy="2738776"/>
          </a:xfrm>
          <a:prstGeom prst="rect">
            <a:avLst/>
          </a:prstGeom>
        </p:spPr>
      </p:pic>
      <p:sp>
        <p:nvSpPr>
          <p:cNvPr id="15" name="TextBox 14">
            <a:extLst>
              <a:ext uri="{FF2B5EF4-FFF2-40B4-BE49-F238E27FC236}">
                <a16:creationId xmlns:a16="http://schemas.microsoft.com/office/drawing/2014/main" id="{4E7EF8A1-91BD-C94F-8106-09156BFADBAE}"/>
              </a:ext>
            </a:extLst>
          </p:cNvPr>
          <p:cNvSpPr txBox="1"/>
          <p:nvPr/>
        </p:nvSpPr>
        <p:spPr>
          <a:xfrm>
            <a:off x="7336108" y="5879376"/>
            <a:ext cx="1020492" cy="400110"/>
          </a:xfrm>
          <a:prstGeom prst="rect">
            <a:avLst/>
          </a:prstGeom>
          <a:noFill/>
        </p:spPr>
        <p:txBody>
          <a:bodyPr wrap="square" rtlCol="0">
            <a:spAutoFit/>
          </a:bodyPr>
          <a:lstStyle/>
          <a:p>
            <a:r>
              <a:rPr lang="en-US" sz="2000" b="1" dirty="0">
                <a:solidFill>
                  <a:srgbClr val="FF0000"/>
                </a:solidFill>
              </a:rPr>
              <a:t>NO!</a:t>
            </a:r>
          </a:p>
        </p:txBody>
      </p:sp>
    </p:spTree>
    <p:extLst>
      <p:ext uri="{BB962C8B-B14F-4D97-AF65-F5344CB8AC3E}">
        <p14:creationId xmlns:p14="http://schemas.microsoft.com/office/powerpoint/2010/main" val="99367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111D-F1BF-D541-A333-69A63F011DF6}"/>
              </a:ext>
            </a:extLst>
          </p:cNvPr>
          <p:cNvSpPr>
            <a:spLocks noGrp="1"/>
          </p:cNvSpPr>
          <p:nvPr>
            <p:ph type="title"/>
          </p:nvPr>
        </p:nvSpPr>
        <p:spPr/>
        <p:txBody>
          <a:bodyPr/>
          <a:lstStyle/>
          <a:p>
            <a:r>
              <a:rPr lang="en-US" dirty="0"/>
              <a:t>Our results</a:t>
            </a:r>
          </a:p>
        </p:txBody>
      </p:sp>
      <p:sp>
        <p:nvSpPr>
          <p:cNvPr id="3" name="Content Placeholder 2">
            <a:extLst>
              <a:ext uri="{FF2B5EF4-FFF2-40B4-BE49-F238E27FC236}">
                <a16:creationId xmlns:a16="http://schemas.microsoft.com/office/drawing/2014/main" id="{47534997-13C6-3342-ABA2-6D651AC9174B}"/>
              </a:ext>
            </a:extLst>
          </p:cNvPr>
          <p:cNvSpPr>
            <a:spLocks noGrp="1"/>
          </p:cNvSpPr>
          <p:nvPr>
            <p:ph idx="1"/>
          </p:nvPr>
        </p:nvSpPr>
        <p:spPr/>
        <p:txBody>
          <a:bodyPr>
            <a:normAutofit lnSpcReduction="10000"/>
          </a:bodyPr>
          <a:lstStyle/>
          <a:p>
            <a:r>
              <a:rPr lang="en-US" dirty="0">
                <a:solidFill>
                  <a:srgbClr val="FF0000"/>
                </a:solidFill>
              </a:rPr>
              <a:t>First cache attacks </a:t>
            </a:r>
            <a:r>
              <a:rPr lang="en-US" dirty="0"/>
              <a:t>on Intel’s EPID protocol implemented inside SGX.</a:t>
            </a:r>
          </a:p>
          <a:p>
            <a:pPr marL="0" indent="0">
              <a:buNone/>
            </a:pPr>
            <a:endParaRPr lang="en-US" dirty="0"/>
          </a:p>
          <a:p>
            <a:r>
              <a:rPr lang="en-US" dirty="0"/>
              <a:t>Recover part of the enclave’s long term secret key.</a:t>
            </a:r>
          </a:p>
          <a:p>
            <a:endParaRPr lang="en-US" dirty="0"/>
          </a:p>
          <a:p>
            <a:r>
              <a:rPr lang="en-US" dirty="0"/>
              <a:t>Malicious attestation server (Intel) can break the </a:t>
            </a:r>
            <a:r>
              <a:rPr lang="en-US" dirty="0" err="1">
                <a:solidFill>
                  <a:srgbClr val="FF0000"/>
                </a:solidFill>
              </a:rPr>
              <a:t>unlinkability</a:t>
            </a:r>
            <a:r>
              <a:rPr lang="en-US" dirty="0">
                <a:solidFill>
                  <a:srgbClr val="FF0000"/>
                </a:solidFill>
              </a:rPr>
              <a:t> guarantees </a:t>
            </a:r>
            <a:r>
              <a:rPr lang="en-US" dirty="0"/>
              <a:t>of SGX’s remote attestation protocol.</a:t>
            </a:r>
          </a:p>
        </p:txBody>
      </p:sp>
      <p:sp>
        <p:nvSpPr>
          <p:cNvPr id="4" name="Slide Number Placeholder 3">
            <a:extLst>
              <a:ext uri="{FF2B5EF4-FFF2-40B4-BE49-F238E27FC236}">
                <a16:creationId xmlns:a16="http://schemas.microsoft.com/office/drawing/2014/main" id="{0625DD25-4C7B-E948-9049-19C26CD19E8A}"/>
              </a:ext>
            </a:extLst>
          </p:cNvPr>
          <p:cNvSpPr>
            <a:spLocks noGrp="1"/>
          </p:cNvSpPr>
          <p:nvPr>
            <p:ph type="sldNum" sz="quarter" idx="12"/>
          </p:nvPr>
        </p:nvSpPr>
        <p:spPr/>
        <p:txBody>
          <a:bodyPr/>
          <a:lstStyle/>
          <a:p>
            <a:fld id="{73921DC4-839C-F146-AAA5-B7DC0031F985}" type="slidenum">
              <a:rPr lang="en-US" smtClean="0"/>
              <a:t>7</a:t>
            </a:fld>
            <a:endParaRPr lang="en-US"/>
          </a:p>
        </p:txBody>
      </p:sp>
      <p:pic>
        <p:nvPicPr>
          <p:cNvPr id="6" name="Picture 5">
            <a:extLst>
              <a:ext uri="{FF2B5EF4-FFF2-40B4-BE49-F238E27FC236}">
                <a16:creationId xmlns:a16="http://schemas.microsoft.com/office/drawing/2014/main" id="{26CCE656-AFC8-0E4F-AC35-2DF62D4152BF}"/>
              </a:ext>
            </a:extLst>
          </p:cNvPr>
          <p:cNvPicPr>
            <a:picLocks noChangeAspect="1"/>
          </p:cNvPicPr>
          <p:nvPr/>
        </p:nvPicPr>
        <p:blipFill>
          <a:blip r:embed="rId3"/>
          <a:stretch>
            <a:fillRect/>
          </a:stretch>
        </p:blipFill>
        <p:spPr>
          <a:xfrm>
            <a:off x="7460291" y="2205873"/>
            <a:ext cx="1051738" cy="1036947"/>
          </a:xfrm>
          <a:prstGeom prst="rect">
            <a:avLst/>
          </a:prstGeom>
        </p:spPr>
      </p:pic>
    </p:spTree>
    <p:extLst>
      <p:ext uri="{BB962C8B-B14F-4D97-AF65-F5344CB8AC3E}">
        <p14:creationId xmlns:p14="http://schemas.microsoft.com/office/powerpoint/2010/main" val="31524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0DD8-81C4-B84C-8B64-6A284984E38D}"/>
              </a:ext>
            </a:extLst>
          </p:cNvPr>
          <p:cNvSpPr>
            <a:spLocks noGrp="1"/>
          </p:cNvSpPr>
          <p:nvPr>
            <p:ph type="title"/>
          </p:nvPr>
        </p:nvSpPr>
        <p:spPr>
          <a:xfrm>
            <a:off x="457200" y="-8191"/>
            <a:ext cx="8229600" cy="1143000"/>
          </a:xfrm>
        </p:spPr>
        <p:txBody>
          <a:bodyPr/>
          <a:lstStyle/>
          <a:p>
            <a:r>
              <a:rPr lang="en-US" dirty="0"/>
              <a:t>EPID: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241D2A-2C0C-6942-99D3-8C6988A387F5}"/>
                  </a:ext>
                </a:extLst>
              </p:cNvPr>
              <p:cNvSpPr>
                <a:spLocks noGrp="1"/>
              </p:cNvSpPr>
              <p:nvPr>
                <p:ph idx="1"/>
              </p:nvPr>
            </p:nvSpPr>
            <p:spPr>
              <a:xfrm>
                <a:off x="278090" y="1309542"/>
                <a:ext cx="8229600" cy="4525963"/>
              </a:xfrm>
            </p:spPr>
            <p:txBody>
              <a:bodyPr/>
              <a:lstStyle/>
              <a:p>
                <a:r>
                  <a:rPr lang="en-US" dirty="0"/>
                  <a:t>An issuer:</a:t>
                </a:r>
              </a:p>
              <a:p>
                <a:endParaRPr lang="en-US" dirty="0"/>
              </a:p>
              <a:p>
                <a:r>
                  <a:rPr lang="en-US" dirty="0"/>
                  <a:t>A revocation manager:</a:t>
                </a:r>
              </a:p>
              <a:p>
                <a:endParaRPr lang="en-US" dirty="0"/>
              </a:p>
              <a:p>
                <a:r>
                  <a:rPr lang="en-US" dirty="0"/>
                  <a:t>A platform</a:t>
                </a:r>
                <a14:m>
                  <m:oMath xmlns:m="http://schemas.openxmlformats.org/officeDocument/2006/math">
                    <m:r>
                      <a:rPr lang="en-US" b="0" i="1" smtClean="0">
                        <a:latin typeface="Cambria Math" panose="02040503050406030204" pitchFamily="18" charset="0"/>
                      </a:rPr>
                      <m:t>:</m:t>
                    </m:r>
                  </m:oMath>
                </a14:m>
                <a:endParaRPr lang="en-US" dirty="0"/>
              </a:p>
              <a:p>
                <a:endParaRPr lang="en-US" dirty="0"/>
              </a:p>
              <a:p>
                <a:r>
                  <a:rPr lang="en-US" dirty="0"/>
                  <a:t>A verifier</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C5241D2A-2C0C-6942-99D3-8C6988A387F5}"/>
                  </a:ext>
                </a:extLst>
              </p:cNvPr>
              <p:cNvSpPr>
                <a:spLocks noGrp="1" noRot="1" noChangeAspect="1" noMove="1" noResize="1" noEditPoints="1" noAdjustHandles="1" noChangeArrowheads="1" noChangeShapeType="1" noTextEdit="1"/>
              </p:cNvSpPr>
              <p:nvPr>
                <p:ph idx="1"/>
              </p:nvPr>
            </p:nvSpPr>
            <p:spPr>
              <a:xfrm>
                <a:off x="278090" y="1309542"/>
                <a:ext cx="8229600" cy="4525963"/>
              </a:xfrm>
              <a:blipFill>
                <a:blip r:embed="rId3"/>
                <a:stretch>
                  <a:fillRect l="-1541" t="-16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A4FF38-CD55-3B4A-AEBB-9369AE975DCD}"/>
              </a:ext>
            </a:extLst>
          </p:cNvPr>
          <p:cNvSpPr>
            <a:spLocks noGrp="1"/>
          </p:cNvSpPr>
          <p:nvPr>
            <p:ph type="sldNum" sz="quarter" idx="12"/>
          </p:nvPr>
        </p:nvSpPr>
        <p:spPr/>
        <p:txBody>
          <a:bodyPr/>
          <a:lstStyle/>
          <a:p>
            <a:fld id="{73921DC4-839C-F146-AAA5-B7DC0031F985}" type="slidenum">
              <a:rPr lang="en-US" smtClean="0"/>
              <a:t>8</a:t>
            </a:fld>
            <a:endParaRPr lang="en-US"/>
          </a:p>
        </p:txBody>
      </p:sp>
      <p:pic>
        <p:nvPicPr>
          <p:cNvPr id="16" name="Picture 15">
            <a:extLst>
              <a:ext uri="{FF2B5EF4-FFF2-40B4-BE49-F238E27FC236}">
                <a16:creationId xmlns:a16="http://schemas.microsoft.com/office/drawing/2014/main" id="{49B2357B-65EF-BA45-9555-1C7BC3AA1C2C}"/>
              </a:ext>
            </a:extLst>
          </p:cNvPr>
          <p:cNvPicPr>
            <a:picLocks noChangeAspect="1"/>
          </p:cNvPicPr>
          <p:nvPr/>
        </p:nvPicPr>
        <p:blipFill>
          <a:blip r:embed="rId4"/>
          <a:stretch>
            <a:fillRect/>
          </a:stretch>
        </p:blipFill>
        <p:spPr>
          <a:xfrm>
            <a:off x="3225937" y="1134809"/>
            <a:ext cx="607785" cy="1230902"/>
          </a:xfrm>
          <a:prstGeom prst="rect">
            <a:avLst/>
          </a:prstGeom>
        </p:spPr>
      </p:pic>
      <p:pic>
        <p:nvPicPr>
          <p:cNvPr id="18" name="Picture 17">
            <a:extLst>
              <a:ext uri="{FF2B5EF4-FFF2-40B4-BE49-F238E27FC236}">
                <a16:creationId xmlns:a16="http://schemas.microsoft.com/office/drawing/2014/main" id="{98DCCBED-FFB4-E04A-9EF1-1505743592B4}"/>
              </a:ext>
            </a:extLst>
          </p:cNvPr>
          <p:cNvPicPr>
            <a:picLocks noChangeAspect="1"/>
          </p:cNvPicPr>
          <p:nvPr/>
        </p:nvPicPr>
        <p:blipFill>
          <a:blip r:embed="rId5"/>
          <a:stretch>
            <a:fillRect/>
          </a:stretch>
        </p:blipFill>
        <p:spPr>
          <a:xfrm>
            <a:off x="5495447" y="1592371"/>
            <a:ext cx="1529628" cy="2108333"/>
          </a:xfrm>
          <a:prstGeom prst="rect">
            <a:avLst/>
          </a:prstGeom>
        </p:spPr>
      </p:pic>
      <p:pic>
        <p:nvPicPr>
          <p:cNvPr id="7" name="Picture 6">
            <a:extLst>
              <a:ext uri="{FF2B5EF4-FFF2-40B4-BE49-F238E27FC236}">
                <a16:creationId xmlns:a16="http://schemas.microsoft.com/office/drawing/2014/main" id="{8D43D554-4015-6F44-8858-76517A472542}"/>
              </a:ext>
            </a:extLst>
          </p:cNvPr>
          <p:cNvPicPr>
            <a:picLocks noChangeAspect="1"/>
          </p:cNvPicPr>
          <p:nvPr/>
        </p:nvPicPr>
        <p:blipFill>
          <a:blip r:embed="rId6"/>
          <a:stretch>
            <a:fillRect/>
          </a:stretch>
        </p:blipFill>
        <p:spPr>
          <a:xfrm>
            <a:off x="4012832" y="3405186"/>
            <a:ext cx="1061432" cy="1061432"/>
          </a:xfrm>
          <a:prstGeom prst="rect">
            <a:avLst/>
          </a:prstGeom>
        </p:spPr>
      </p:pic>
      <p:pic>
        <p:nvPicPr>
          <p:cNvPr id="10" name="Picture 9">
            <a:extLst>
              <a:ext uri="{FF2B5EF4-FFF2-40B4-BE49-F238E27FC236}">
                <a16:creationId xmlns:a16="http://schemas.microsoft.com/office/drawing/2014/main" id="{C8D22933-584B-5849-B035-766B2073DB43}"/>
              </a:ext>
            </a:extLst>
          </p:cNvPr>
          <p:cNvPicPr>
            <a:picLocks noChangeAspect="1"/>
          </p:cNvPicPr>
          <p:nvPr/>
        </p:nvPicPr>
        <p:blipFill>
          <a:blip r:embed="rId7"/>
          <a:stretch>
            <a:fillRect/>
          </a:stretch>
        </p:blipFill>
        <p:spPr>
          <a:xfrm>
            <a:off x="2986025" y="4154540"/>
            <a:ext cx="1026807" cy="1993044"/>
          </a:xfrm>
          <a:prstGeom prst="rect">
            <a:avLst/>
          </a:prstGeom>
        </p:spPr>
      </p:pic>
    </p:spTree>
    <p:extLst>
      <p:ext uri="{BB962C8B-B14F-4D97-AF65-F5344CB8AC3E}">
        <p14:creationId xmlns:p14="http://schemas.microsoft.com/office/powerpoint/2010/main" val="30076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ppt_x"/>
                                          </p:val>
                                        </p:tav>
                                        <p:tav tm="100000">
                                          <p:val>
                                            <p:strVal val="#ppt_x"/>
                                          </p:val>
                                        </p:tav>
                                      </p:tavLst>
                                    </p:anim>
                                    <p:anim calcmode="lin" valueType="num">
                                      <p:cBhvr additive="base">
                                        <p:cTn id="1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36DD-2F64-2F4D-944B-9ED09BCF3EAA}"/>
              </a:ext>
            </a:extLst>
          </p:cNvPr>
          <p:cNvSpPr>
            <a:spLocks noGrp="1"/>
          </p:cNvSpPr>
          <p:nvPr>
            <p:ph type="title"/>
          </p:nvPr>
        </p:nvSpPr>
        <p:spPr>
          <a:xfrm>
            <a:off x="457200" y="-65870"/>
            <a:ext cx="8229600" cy="1143000"/>
          </a:xfrm>
        </p:spPr>
        <p:txBody>
          <a:bodyPr>
            <a:normAutofit/>
          </a:bodyPr>
          <a:lstStyle/>
          <a:p>
            <a:r>
              <a:rPr lang="en-US" dirty="0"/>
              <a:t>EPID: algorithms</a:t>
            </a:r>
          </a:p>
        </p:txBody>
      </p:sp>
      <p:sp>
        <p:nvSpPr>
          <p:cNvPr id="4" name="Slide Number Placeholder 3">
            <a:extLst>
              <a:ext uri="{FF2B5EF4-FFF2-40B4-BE49-F238E27FC236}">
                <a16:creationId xmlns:a16="http://schemas.microsoft.com/office/drawing/2014/main" id="{28E6E52E-934D-D145-80C8-33E5789E1E2F}"/>
              </a:ext>
            </a:extLst>
          </p:cNvPr>
          <p:cNvSpPr>
            <a:spLocks noGrp="1"/>
          </p:cNvSpPr>
          <p:nvPr>
            <p:ph type="sldNum" sz="quarter" idx="12"/>
          </p:nvPr>
        </p:nvSpPr>
        <p:spPr/>
        <p:txBody>
          <a:bodyPr/>
          <a:lstStyle/>
          <a:p>
            <a:fld id="{73921DC4-839C-F146-AAA5-B7DC0031F985}" type="slidenum">
              <a:rPr lang="en-US" smtClean="0"/>
              <a:t>9</a:t>
            </a:fld>
            <a:endParaRPr lang="en-US"/>
          </a:p>
        </p:txBody>
      </p:sp>
      <p:sp>
        <p:nvSpPr>
          <p:cNvPr id="7" name="Oval Callout 6">
            <a:extLst>
              <a:ext uri="{FF2B5EF4-FFF2-40B4-BE49-F238E27FC236}">
                <a16:creationId xmlns:a16="http://schemas.microsoft.com/office/drawing/2014/main" id="{8A5E8A02-1249-5444-A905-A21669C57F81}"/>
              </a:ext>
            </a:extLst>
          </p:cNvPr>
          <p:cNvSpPr/>
          <p:nvPr/>
        </p:nvSpPr>
        <p:spPr>
          <a:xfrm>
            <a:off x="1937303" y="3878789"/>
            <a:ext cx="1049381" cy="320773"/>
          </a:xfrm>
          <a:prstGeom prst="wedgeEllipseCallou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0000"/>
                </a:solidFill>
              </a:rPr>
              <a:t>m, </a:t>
            </a:r>
            <a:r>
              <a:rPr lang="en-US" dirty="0" err="1">
                <a:solidFill>
                  <a:srgbClr val="FF0000"/>
                </a:solidFill>
              </a:rPr>
              <a:t>sk</a:t>
            </a:r>
            <a:endParaRPr lang="en-US" dirty="0">
              <a:solidFill>
                <a:srgbClr val="FF0000"/>
              </a:solidFill>
            </a:endParaRPr>
          </a:p>
        </p:txBody>
      </p:sp>
      <p:pic>
        <p:nvPicPr>
          <p:cNvPr id="14" name="Picture 13">
            <a:extLst>
              <a:ext uri="{FF2B5EF4-FFF2-40B4-BE49-F238E27FC236}">
                <a16:creationId xmlns:a16="http://schemas.microsoft.com/office/drawing/2014/main" id="{D076F557-22E0-8547-A00B-EF8BC9B7297B}"/>
              </a:ext>
            </a:extLst>
          </p:cNvPr>
          <p:cNvPicPr>
            <a:picLocks noChangeAspect="1"/>
          </p:cNvPicPr>
          <p:nvPr/>
        </p:nvPicPr>
        <p:blipFill>
          <a:blip r:embed="rId3"/>
          <a:stretch>
            <a:fillRect/>
          </a:stretch>
        </p:blipFill>
        <p:spPr>
          <a:xfrm>
            <a:off x="1486861" y="5511146"/>
            <a:ext cx="1206901" cy="799100"/>
          </a:xfrm>
          <a:prstGeom prst="rect">
            <a:avLst/>
          </a:prstGeom>
        </p:spPr>
      </p:pic>
      <p:sp>
        <p:nvSpPr>
          <p:cNvPr id="16" name="TextBox 15">
            <a:extLst>
              <a:ext uri="{FF2B5EF4-FFF2-40B4-BE49-F238E27FC236}">
                <a16:creationId xmlns:a16="http://schemas.microsoft.com/office/drawing/2014/main" id="{2EAFF73C-FDF4-6645-A052-29944F209929}"/>
              </a:ext>
            </a:extLst>
          </p:cNvPr>
          <p:cNvSpPr txBox="1"/>
          <p:nvPr/>
        </p:nvSpPr>
        <p:spPr>
          <a:xfrm>
            <a:off x="4167754" y="5663822"/>
            <a:ext cx="1611984" cy="461665"/>
          </a:xfrm>
          <a:prstGeom prst="rect">
            <a:avLst/>
          </a:prstGeom>
          <a:noFill/>
        </p:spPr>
        <p:txBody>
          <a:bodyPr wrap="square" rtlCol="0">
            <a:spAutoFit/>
          </a:bodyPr>
          <a:lstStyle/>
          <a:p>
            <a:r>
              <a:rPr lang="en-US" sz="2400" b="1" dirty="0">
                <a:solidFill>
                  <a:srgbClr val="FF0000"/>
                </a:solidFill>
              </a:rPr>
              <a:t>Yes/No</a:t>
            </a:r>
          </a:p>
        </p:txBody>
      </p:sp>
      <p:sp>
        <p:nvSpPr>
          <p:cNvPr id="18" name="Content Placeholder 17">
            <a:extLst>
              <a:ext uri="{FF2B5EF4-FFF2-40B4-BE49-F238E27FC236}">
                <a16:creationId xmlns:a16="http://schemas.microsoft.com/office/drawing/2014/main" id="{2344E604-2DAD-4F40-9196-E59CA9497042}"/>
              </a:ext>
            </a:extLst>
          </p:cNvPr>
          <p:cNvSpPr>
            <a:spLocks noGrp="1"/>
          </p:cNvSpPr>
          <p:nvPr>
            <p:ph idx="1"/>
          </p:nvPr>
        </p:nvSpPr>
        <p:spPr>
          <a:xfrm>
            <a:off x="239101" y="1247654"/>
            <a:ext cx="8626614" cy="5473821"/>
          </a:xfrm>
        </p:spPr>
        <p:txBody>
          <a:bodyPr>
            <a:normAutofit fontScale="47500" lnSpcReduction="20000"/>
          </a:bodyPr>
          <a:lstStyle/>
          <a:p>
            <a:pPr marL="0" indent="0">
              <a:buNone/>
            </a:pPr>
            <a:r>
              <a:rPr lang="en-US" sz="4200" b="1" dirty="0">
                <a:solidFill>
                  <a:srgbClr val="FF0000"/>
                </a:solidFill>
              </a:rPr>
              <a:t>Setup</a:t>
            </a:r>
            <a:r>
              <a:rPr lang="en-US" sz="4200" b="1" dirty="0"/>
              <a:t> </a:t>
            </a:r>
          </a:p>
          <a:p>
            <a:endParaRPr lang="en-US" dirty="0"/>
          </a:p>
          <a:p>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sz="3800" b="1" dirty="0">
                <a:solidFill>
                  <a:srgbClr val="FF0000"/>
                </a:solidFill>
              </a:rPr>
              <a:t>Join</a:t>
            </a:r>
          </a:p>
          <a:p>
            <a:endParaRPr lang="en-US" dirty="0"/>
          </a:p>
          <a:p>
            <a:endParaRPr lang="en-US" dirty="0"/>
          </a:p>
          <a:p>
            <a:endParaRPr lang="en-US" dirty="0"/>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pPr marL="0" indent="0">
              <a:buNone/>
            </a:pPr>
            <a:r>
              <a:rPr lang="en-US" sz="3800" b="1" dirty="0">
                <a:solidFill>
                  <a:srgbClr val="FF0000"/>
                </a:solidFill>
              </a:rPr>
              <a:t>Sign </a:t>
            </a:r>
          </a:p>
          <a:p>
            <a:pPr marL="0" indent="0">
              <a:buNone/>
            </a:pPr>
            <a:endParaRPr lang="en-US" dirty="0"/>
          </a:p>
          <a:p>
            <a:pPr marL="0" indent="0">
              <a:buNone/>
            </a:pPr>
            <a:endParaRPr lang="en-US" dirty="0"/>
          </a:p>
          <a:p>
            <a:endParaRPr lang="en-US" dirty="0"/>
          </a:p>
          <a:p>
            <a:endParaRPr lang="en-US" dirty="0"/>
          </a:p>
          <a:p>
            <a:pPr marL="0" indent="0">
              <a:buNone/>
            </a:pPr>
            <a:r>
              <a:rPr lang="en-US" sz="3800" b="1" dirty="0">
                <a:solidFill>
                  <a:srgbClr val="FF0000"/>
                </a:solidFill>
              </a:rPr>
              <a:t>Verify </a:t>
            </a:r>
          </a:p>
        </p:txBody>
      </p:sp>
      <p:pic>
        <p:nvPicPr>
          <p:cNvPr id="20" name="Picture 19">
            <a:extLst>
              <a:ext uri="{FF2B5EF4-FFF2-40B4-BE49-F238E27FC236}">
                <a16:creationId xmlns:a16="http://schemas.microsoft.com/office/drawing/2014/main" id="{68F179A4-E62E-C742-AA15-75ABF78E6BBB}"/>
              </a:ext>
            </a:extLst>
          </p:cNvPr>
          <p:cNvPicPr>
            <a:picLocks noChangeAspect="1"/>
          </p:cNvPicPr>
          <p:nvPr/>
        </p:nvPicPr>
        <p:blipFill>
          <a:blip r:embed="rId4"/>
          <a:stretch>
            <a:fillRect/>
          </a:stretch>
        </p:blipFill>
        <p:spPr>
          <a:xfrm>
            <a:off x="1456669" y="605024"/>
            <a:ext cx="497717" cy="1007989"/>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7A05401-379E-944E-9BE9-D231119377DE}"/>
                  </a:ext>
                </a:extLst>
              </p:cNvPr>
              <p:cNvSpPr txBox="1"/>
              <p:nvPr/>
            </p:nvSpPr>
            <p:spPr>
              <a:xfrm>
                <a:off x="2955768" y="4116966"/>
                <a:ext cx="488447"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σ</m:t>
                      </m:r>
                    </m:oMath>
                  </m:oMathPara>
                </a14:m>
                <a:endParaRPr lang="en-US" b="0" dirty="0"/>
              </a:p>
              <a:p>
                <a:endParaRPr lang="en-US" dirty="0"/>
              </a:p>
            </p:txBody>
          </p:sp>
        </mc:Choice>
        <mc:Fallback xmlns="">
          <p:sp>
            <p:nvSpPr>
              <p:cNvPr id="21" name="TextBox 20">
                <a:extLst>
                  <a:ext uri="{FF2B5EF4-FFF2-40B4-BE49-F238E27FC236}">
                    <a16:creationId xmlns:a16="http://schemas.microsoft.com/office/drawing/2014/main" id="{67A05401-379E-944E-9BE9-D231119377DE}"/>
                  </a:ext>
                </a:extLst>
              </p:cNvPr>
              <p:cNvSpPr txBox="1">
                <a:spLocks noRot="1" noChangeAspect="1" noMove="1" noResize="1" noEditPoints="1" noAdjustHandles="1" noChangeArrowheads="1" noChangeShapeType="1" noTextEdit="1"/>
              </p:cNvSpPr>
              <p:nvPr/>
            </p:nvSpPr>
            <p:spPr>
              <a:xfrm>
                <a:off x="2955768" y="4116966"/>
                <a:ext cx="488447"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65620C-0C97-0A43-926E-DE534F5FCA1D}"/>
                  </a:ext>
                </a:extLst>
              </p:cNvPr>
              <p:cNvSpPr txBox="1"/>
              <p:nvPr/>
            </p:nvSpPr>
            <p:spPr>
              <a:xfrm>
                <a:off x="5213742" y="1268004"/>
                <a:ext cx="10474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𝑔𝑝𝑘</m:t>
                      </m:r>
                      <m:r>
                        <a:rPr lang="en-US" b="0" i="1" smtClean="0">
                          <a:latin typeface="Cambria Math" panose="02040503050406030204" pitchFamily="18" charset="0"/>
                        </a:rPr>
                        <m:t>, </m:t>
                      </m:r>
                      <m:r>
                        <a:rPr lang="en-US" b="0" i="1" smtClean="0">
                          <a:latin typeface="Cambria Math" panose="02040503050406030204" pitchFamily="18" charset="0"/>
                        </a:rPr>
                        <m:t>𝑖𝑠𝑘</m:t>
                      </m:r>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3B65620C-0C97-0A43-926E-DE534F5FCA1D}"/>
                  </a:ext>
                </a:extLst>
              </p:cNvPr>
              <p:cNvSpPr txBox="1">
                <a:spLocks noRot="1" noChangeAspect="1" noMove="1" noResize="1" noEditPoints="1" noAdjustHandles="1" noChangeArrowheads="1" noChangeShapeType="1" noTextEdit="1"/>
              </p:cNvSpPr>
              <p:nvPr/>
            </p:nvSpPr>
            <p:spPr>
              <a:xfrm>
                <a:off x="5213742" y="1268004"/>
                <a:ext cx="1047403" cy="276999"/>
              </a:xfrm>
              <a:prstGeom prst="rect">
                <a:avLst/>
              </a:prstGeom>
              <a:blipFill>
                <a:blip r:embed="rId6"/>
                <a:stretch>
                  <a:fillRect l="-7229" r="-7229" b="-30435"/>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386CF41B-F33F-A94C-AE96-FF64AE53F07F}"/>
              </a:ext>
            </a:extLst>
          </p:cNvPr>
          <p:cNvPicPr>
            <a:picLocks noChangeAspect="1"/>
          </p:cNvPicPr>
          <p:nvPr/>
        </p:nvPicPr>
        <p:blipFill>
          <a:blip r:embed="rId4"/>
          <a:stretch>
            <a:fillRect/>
          </a:stretch>
        </p:blipFill>
        <p:spPr>
          <a:xfrm>
            <a:off x="964034" y="1980203"/>
            <a:ext cx="398855" cy="807771"/>
          </a:xfrm>
          <a:prstGeom prst="rect">
            <a:avLst/>
          </a:prstGeom>
        </p:spPr>
      </p:pic>
      <p:cxnSp>
        <p:nvCxnSpPr>
          <p:cNvPr id="27" name="Straight Arrow Connector 26">
            <a:extLst>
              <a:ext uri="{FF2B5EF4-FFF2-40B4-BE49-F238E27FC236}">
                <a16:creationId xmlns:a16="http://schemas.microsoft.com/office/drawing/2014/main" id="{E5CFE67C-5778-C747-985B-C0494254DDCE}"/>
              </a:ext>
            </a:extLst>
          </p:cNvPr>
          <p:cNvCxnSpPr>
            <a:cxnSpLocks/>
          </p:cNvCxnSpPr>
          <p:nvPr/>
        </p:nvCxnSpPr>
        <p:spPr>
          <a:xfrm>
            <a:off x="1690052" y="2531608"/>
            <a:ext cx="2709935"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A8197E6-1D41-9642-971C-A1964FF0AB59}"/>
              </a:ext>
            </a:extLst>
          </p:cNvPr>
          <p:cNvCxnSpPr>
            <a:cxnSpLocks/>
          </p:cNvCxnSpPr>
          <p:nvPr/>
        </p:nvCxnSpPr>
        <p:spPr>
          <a:xfrm flipV="1">
            <a:off x="1685637" y="2801955"/>
            <a:ext cx="2773837" cy="52371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045EE17-2718-B74F-A4A7-D843501A861A}"/>
                  </a:ext>
                </a:extLst>
              </p:cNvPr>
              <p:cNvSpPr txBox="1"/>
              <p:nvPr/>
            </p:nvSpPr>
            <p:spPr>
              <a:xfrm>
                <a:off x="2392046" y="2179992"/>
                <a:ext cx="10474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𝑔𝑝𝑘</m:t>
                      </m:r>
                      <m:r>
                        <a:rPr lang="en-US" b="0" i="1" smtClean="0">
                          <a:latin typeface="Cambria Math" panose="02040503050406030204" pitchFamily="18" charset="0"/>
                        </a:rPr>
                        <m:t>, </m:t>
                      </m:r>
                      <m:r>
                        <a:rPr lang="en-US" b="0" i="1" smtClean="0">
                          <a:latin typeface="Cambria Math" panose="02040503050406030204" pitchFamily="18" charset="0"/>
                        </a:rPr>
                        <m:t>𝑖𝑠𝑘</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1045EE17-2718-B74F-A4A7-D843501A861A}"/>
                  </a:ext>
                </a:extLst>
              </p:cNvPr>
              <p:cNvSpPr txBox="1">
                <a:spLocks noRot="1" noChangeAspect="1" noMove="1" noResize="1" noEditPoints="1" noAdjustHandles="1" noChangeArrowheads="1" noChangeShapeType="1" noTextEdit="1"/>
              </p:cNvSpPr>
              <p:nvPr/>
            </p:nvSpPr>
            <p:spPr>
              <a:xfrm>
                <a:off x="2392046" y="2179992"/>
                <a:ext cx="1047403" cy="276999"/>
              </a:xfrm>
              <a:prstGeom prst="rect">
                <a:avLst/>
              </a:prstGeom>
              <a:blipFill>
                <a:blip r:embed="rId7"/>
                <a:stretch>
                  <a:fillRect l="-7143" r="-5952"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7CA7AFC-4580-C044-85CE-5CBE2A57CA40}"/>
                  </a:ext>
                </a:extLst>
              </p:cNvPr>
              <p:cNvSpPr txBox="1"/>
              <p:nvPr/>
            </p:nvSpPr>
            <p:spPr>
              <a:xfrm rot="20899167">
                <a:off x="2668751" y="2792293"/>
                <a:ext cx="4555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𝑔𝑝𝑘</m:t>
                      </m:r>
                    </m:oMath>
                  </m:oMathPara>
                </a14:m>
                <a:endParaRPr lang="en-US" dirty="0"/>
              </a:p>
            </p:txBody>
          </p:sp>
        </mc:Choice>
        <mc:Fallback xmlns="">
          <p:sp>
            <p:nvSpPr>
              <p:cNvPr id="36" name="TextBox 35">
                <a:extLst>
                  <a:ext uri="{FF2B5EF4-FFF2-40B4-BE49-F238E27FC236}">
                    <a16:creationId xmlns:a16="http://schemas.microsoft.com/office/drawing/2014/main" id="{F7CA7AFC-4580-C044-85CE-5CBE2A57CA40}"/>
                  </a:ext>
                </a:extLst>
              </p:cNvPr>
              <p:cNvSpPr txBox="1">
                <a:spLocks noRot="1" noChangeAspect="1" noMove="1" noResize="1" noEditPoints="1" noAdjustHandles="1" noChangeArrowheads="1" noChangeShapeType="1" noTextEdit="1"/>
              </p:cNvSpPr>
              <p:nvPr/>
            </p:nvSpPr>
            <p:spPr>
              <a:xfrm rot="20899167">
                <a:off x="2668751" y="2792293"/>
                <a:ext cx="455574" cy="276999"/>
              </a:xfrm>
              <a:prstGeom prst="rect">
                <a:avLst/>
              </a:prstGeom>
              <a:blipFill>
                <a:blip r:embed="rId8"/>
                <a:stretch>
                  <a:fillRect l="-14634" t="-3448" r="-17073" b="-27586"/>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3940DE26-382C-764D-9BB8-BF95C5B0CBAE}"/>
              </a:ext>
            </a:extLst>
          </p:cNvPr>
          <p:cNvCxnSpPr>
            <a:cxnSpLocks/>
          </p:cNvCxnSpPr>
          <p:nvPr/>
        </p:nvCxnSpPr>
        <p:spPr>
          <a:xfrm>
            <a:off x="5847941" y="2635010"/>
            <a:ext cx="826408"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CF6134-DE92-764C-A207-86EFA04A357C}"/>
                  </a:ext>
                </a:extLst>
              </p:cNvPr>
              <p:cNvSpPr txBox="1"/>
              <p:nvPr/>
            </p:nvSpPr>
            <p:spPr>
              <a:xfrm>
                <a:off x="6891932" y="2407066"/>
                <a:ext cx="476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𝑠𝑘</m:t>
                      </m:r>
                    </m:oMath>
                  </m:oMathPara>
                </a14:m>
                <a:endParaRPr lang="en-US" dirty="0"/>
              </a:p>
            </p:txBody>
          </p:sp>
        </mc:Choice>
        <mc:Fallback xmlns="">
          <p:sp>
            <p:nvSpPr>
              <p:cNvPr id="5" name="TextBox 4">
                <a:extLst>
                  <a:ext uri="{FF2B5EF4-FFF2-40B4-BE49-F238E27FC236}">
                    <a16:creationId xmlns:a16="http://schemas.microsoft.com/office/drawing/2014/main" id="{99CF6134-DE92-764C-A207-86EFA04A357C}"/>
                  </a:ext>
                </a:extLst>
              </p:cNvPr>
              <p:cNvSpPr txBox="1">
                <a:spLocks noRot="1" noChangeAspect="1" noMove="1" noResize="1" noEditPoints="1" noAdjustHandles="1" noChangeArrowheads="1" noChangeShapeType="1" noTextEdit="1"/>
              </p:cNvSpPr>
              <p:nvPr/>
            </p:nvSpPr>
            <p:spPr>
              <a:xfrm>
                <a:off x="6891932" y="2407066"/>
                <a:ext cx="476734" cy="369332"/>
              </a:xfrm>
              <a:prstGeom prst="rect">
                <a:avLst/>
              </a:prstGeom>
              <a:blipFill>
                <a:blip r:embed="rId9"/>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73B191C9-0AEF-1549-AF96-4F501A6CDF2C}"/>
              </a:ext>
            </a:extLst>
          </p:cNvPr>
          <p:cNvCxnSpPr/>
          <p:nvPr/>
        </p:nvCxnSpPr>
        <p:spPr>
          <a:xfrm>
            <a:off x="2380612" y="1476619"/>
            <a:ext cx="2389275" cy="0"/>
          </a:xfrm>
          <a:prstGeom prst="straightConnector1">
            <a:avLst/>
          </a:prstGeom>
          <a:ln>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740354E-F4E9-A24F-850F-DE6857663B92}"/>
                  </a:ext>
                </a:extLst>
              </p:cNvPr>
              <p:cNvSpPr txBox="1"/>
              <p:nvPr/>
            </p:nvSpPr>
            <p:spPr>
              <a:xfrm>
                <a:off x="3151670" y="971420"/>
                <a:ext cx="584647" cy="651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𝑘</m:t>
                          </m:r>
                        </m:sup>
                      </m:sSup>
                    </m:oMath>
                  </m:oMathPara>
                </a14:m>
                <a:endParaRPr lang="en-US" b="0" dirty="0"/>
              </a:p>
              <a:p>
                <a:endParaRPr lang="en-US" dirty="0"/>
              </a:p>
            </p:txBody>
          </p:sp>
        </mc:Choice>
        <mc:Fallback xmlns="">
          <p:sp>
            <p:nvSpPr>
              <p:cNvPr id="12" name="TextBox 11">
                <a:extLst>
                  <a:ext uri="{FF2B5EF4-FFF2-40B4-BE49-F238E27FC236}">
                    <a16:creationId xmlns:a16="http://schemas.microsoft.com/office/drawing/2014/main" id="{F740354E-F4E9-A24F-850F-DE6857663B92}"/>
                  </a:ext>
                </a:extLst>
              </p:cNvPr>
              <p:cNvSpPr txBox="1">
                <a:spLocks noRot="1" noChangeAspect="1" noMove="1" noResize="1" noEditPoints="1" noAdjustHandles="1" noChangeArrowheads="1" noChangeShapeType="1" noTextEdit="1"/>
              </p:cNvSpPr>
              <p:nvPr/>
            </p:nvSpPr>
            <p:spPr>
              <a:xfrm>
                <a:off x="3151670" y="971420"/>
                <a:ext cx="584647" cy="651269"/>
              </a:xfrm>
              <a:prstGeom prst="rect">
                <a:avLst/>
              </a:prstGeom>
              <a:blipFill>
                <a:blip r:embed="rId10"/>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8105379-FA51-CC40-8D29-2CBA5358085D}"/>
              </a:ext>
            </a:extLst>
          </p:cNvPr>
          <p:cNvSpPr txBox="1"/>
          <p:nvPr/>
        </p:nvSpPr>
        <p:spPr>
          <a:xfrm>
            <a:off x="1322804" y="1629268"/>
            <a:ext cx="734496" cy="369332"/>
          </a:xfrm>
          <a:prstGeom prst="rect">
            <a:avLst/>
          </a:prstGeom>
          <a:noFill/>
        </p:spPr>
        <p:txBody>
          <a:bodyPr wrap="none" rtlCol="0">
            <a:spAutoFit/>
          </a:bodyPr>
          <a:lstStyle/>
          <a:p>
            <a:r>
              <a:rPr lang="en-US" dirty="0"/>
              <a:t>issuer</a:t>
            </a:r>
          </a:p>
        </p:txBody>
      </p:sp>
      <p:sp>
        <p:nvSpPr>
          <p:cNvPr id="17" name="TextBox 16">
            <a:extLst>
              <a:ext uri="{FF2B5EF4-FFF2-40B4-BE49-F238E27FC236}">
                <a16:creationId xmlns:a16="http://schemas.microsoft.com/office/drawing/2014/main" id="{18E8F007-B09B-BC49-A85F-D7E866A83F74}"/>
              </a:ext>
            </a:extLst>
          </p:cNvPr>
          <p:cNvSpPr txBox="1"/>
          <p:nvPr/>
        </p:nvSpPr>
        <p:spPr>
          <a:xfrm>
            <a:off x="824398" y="3563868"/>
            <a:ext cx="996811" cy="369332"/>
          </a:xfrm>
          <a:prstGeom prst="rect">
            <a:avLst/>
          </a:prstGeom>
          <a:noFill/>
        </p:spPr>
        <p:txBody>
          <a:bodyPr wrap="none" rtlCol="0">
            <a:spAutoFit/>
          </a:bodyPr>
          <a:lstStyle/>
          <a:p>
            <a:r>
              <a:rPr lang="en-US" dirty="0"/>
              <a:t>platform</a:t>
            </a:r>
          </a:p>
        </p:txBody>
      </p:sp>
      <p:cxnSp>
        <p:nvCxnSpPr>
          <p:cNvPr id="28" name="Straight Arrow Connector 27">
            <a:extLst>
              <a:ext uri="{FF2B5EF4-FFF2-40B4-BE49-F238E27FC236}">
                <a16:creationId xmlns:a16="http://schemas.microsoft.com/office/drawing/2014/main" id="{A75A8AC1-5DF9-A24B-A819-D77B0E2A338B}"/>
              </a:ext>
            </a:extLst>
          </p:cNvPr>
          <p:cNvCxnSpPr>
            <a:cxnSpLocks/>
          </p:cNvCxnSpPr>
          <p:nvPr/>
        </p:nvCxnSpPr>
        <p:spPr>
          <a:xfrm flipV="1">
            <a:off x="2409281" y="4611017"/>
            <a:ext cx="1505238" cy="7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8F49E64F-2D59-7342-97E7-CBBA7C82AB6D}"/>
              </a:ext>
            </a:extLst>
          </p:cNvPr>
          <p:cNvPicPr>
            <a:picLocks noChangeAspect="1"/>
          </p:cNvPicPr>
          <p:nvPr/>
        </p:nvPicPr>
        <p:blipFill>
          <a:blip r:embed="rId11"/>
          <a:stretch>
            <a:fillRect/>
          </a:stretch>
        </p:blipFill>
        <p:spPr>
          <a:xfrm>
            <a:off x="4481874" y="1979075"/>
            <a:ext cx="1148484" cy="1148484"/>
          </a:xfrm>
          <a:prstGeom prst="rect">
            <a:avLst/>
          </a:prstGeom>
        </p:spPr>
      </p:pic>
      <p:pic>
        <p:nvPicPr>
          <p:cNvPr id="37" name="Picture 36">
            <a:extLst>
              <a:ext uri="{FF2B5EF4-FFF2-40B4-BE49-F238E27FC236}">
                <a16:creationId xmlns:a16="http://schemas.microsoft.com/office/drawing/2014/main" id="{BC997124-2D0A-DB4C-9FB1-2A1D2CEBBF6E}"/>
              </a:ext>
            </a:extLst>
          </p:cNvPr>
          <p:cNvPicPr>
            <a:picLocks noChangeAspect="1"/>
          </p:cNvPicPr>
          <p:nvPr/>
        </p:nvPicPr>
        <p:blipFill>
          <a:blip r:embed="rId11"/>
          <a:stretch>
            <a:fillRect/>
          </a:stretch>
        </p:blipFill>
        <p:spPr>
          <a:xfrm>
            <a:off x="919123" y="2899255"/>
            <a:ext cx="634777" cy="634777"/>
          </a:xfrm>
          <a:prstGeom prst="rect">
            <a:avLst/>
          </a:prstGeom>
        </p:spPr>
      </p:pic>
      <p:pic>
        <p:nvPicPr>
          <p:cNvPr id="38" name="Picture 37">
            <a:extLst>
              <a:ext uri="{FF2B5EF4-FFF2-40B4-BE49-F238E27FC236}">
                <a16:creationId xmlns:a16="http://schemas.microsoft.com/office/drawing/2014/main" id="{6A7B010D-AF24-B345-BAAE-8B7A6D8B2F11}"/>
              </a:ext>
            </a:extLst>
          </p:cNvPr>
          <p:cNvPicPr>
            <a:picLocks noChangeAspect="1"/>
          </p:cNvPicPr>
          <p:nvPr/>
        </p:nvPicPr>
        <p:blipFill>
          <a:blip r:embed="rId11"/>
          <a:stretch>
            <a:fillRect/>
          </a:stretch>
        </p:blipFill>
        <p:spPr>
          <a:xfrm>
            <a:off x="1148889" y="4196262"/>
            <a:ext cx="997411" cy="997411"/>
          </a:xfrm>
          <a:prstGeom prst="rect">
            <a:avLst/>
          </a:prstGeom>
        </p:spPr>
      </p:pic>
      <p:cxnSp>
        <p:nvCxnSpPr>
          <p:cNvPr id="41" name="Straight Arrow Connector 40">
            <a:extLst>
              <a:ext uri="{FF2B5EF4-FFF2-40B4-BE49-F238E27FC236}">
                <a16:creationId xmlns:a16="http://schemas.microsoft.com/office/drawing/2014/main" id="{8D80D635-2C7C-BC4F-9362-A2E90933396B}"/>
              </a:ext>
            </a:extLst>
          </p:cNvPr>
          <p:cNvCxnSpPr>
            <a:cxnSpLocks/>
          </p:cNvCxnSpPr>
          <p:nvPr/>
        </p:nvCxnSpPr>
        <p:spPr>
          <a:xfrm>
            <a:off x="3072555" y="5910696"/>
            <a:ext cx="9968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1F05CD38-35E8-3641-B194-0E8BB8862D75}"/>
              </a:ext>
            </a:extLst>
          </p:cNvPr>
          <p:cNvPicPr>
            <a:picLocks noChangeAspect="1"/>
          </p:cNvPicPr>
          <p:nvPr/>
        </p:nvPicPr>
        <p:blipFill>
          <a:blip r:embed="rId12"/>
          <a:stretch>
            <a:fillRect/>
          </a:stretch>
        </p:blipFill>
        <p:spPr>
          <a:xfrm>
            <a:off x="4034832" y="3435293"/>
            <a:ext cx="930922" cy="1806930"/>
          </a:xfrm>
          <a:prstGeom prst="rect">
            <a:avLst/>
          </a:prstGeom>
        </p:spPr>
      </p:pic>
      <p:sp>
        <p:nvSpPr>
          <p:cNvPr id="46" name="TextBox 45">
            <a:extLst>
              <a:ext uri="{FF2B5EF4-FFF2-40B4-BE49-F238E27FC236}">
                <a16:creationId xmlns:a16="http://schemas.microsoft.com/office/drawing/2014/main" id="{7439EF11-D892-0C47-9A9E-03D8A887E5BE}"/>
              </a:ext>
            </a:extLst>
          </p:cNvPr>
          <p:cNvSpPr txBox="1"/>
          <p:nvPr/>
        </p:nvSpPr>
        <p:spPr>
          <a:xfrm>
            <a:off x="1116434" y="5142366"/>
            <a:ext cx="996811" cy="369332"/>
          </a:xfrm>
          <a:prstGeom prst="rect">
            <a:avLst/>
          </a:prstGeom>
          <a:noFill/>
        </p:spPr>
        <p:txBody>
          <a:bodyPr wrap="none" rtlCol="0">
            <a:spAutoFit/>
          </a:bodyPr>
          <a:lstStyle/>
          <a:p>
            <a:r>
              <a:rPr lang="en-US" dirty="0"/>
              <a:t>platform</a:t>
            </a:r>
          </a:p>
        </p:txBody>
      </p:sp>
      <p:sp>
        <p:nvSpPr>
          <p:cNvPr id="47" name="TextBox 46">
            <a:extLst>
              <a:ext uri="{FF2B5EF4-FFF2-40B4-BE49-F238E27FC236}">
                <a16:creationId xmlns:a16="http://schemas.microsoft.com/office/drawing/2014/main" id="{DC759CE2-19EB-0240-8E56-344666E2D060}"/>
              </a:ext>
            </a:extLst>
          </p:cNvPr>
          <p:cNvSpPr txBox="1"/>
          <p:nvPr/>
        </p:nvSpPr>
        <p:spPr>
          <a:xfrm>
            <a:off x="4202072" y="5208675"/>
            <a:ext cx="725968" cy="369332"/>
          </a:xfrm>
          <a:prstGeom prst="rect">
            <a:avLst/>
          </a:prstGeom>
          <a:noFill/>
        </p:spPr>
        <p:txBody>
          <a:bodyPr wrap="none" rtlCol="0">
            <a:spAutoFit/>
          </a:bodyPr>
          <a:lstStyle/>
          <a:p>
            <a:r>
              <a:rPr lang="en-US" dirty="0"/>
              <a:t>Client</a:t>
            </a:r>
          </a:p>
        </p:txBody>
      </p:sp>
      <p:sp>
        <p:nvSpPr>
          <p:cNvPr id="48" name="TextBox 47">
            <a:extLst>
              <a:ext uri="{FF2B5EF4-FFF2-40B4-BE49-F238E27FC236}">
                <a16:creationId xmlns:a16="http://schemas.microsoft.com/office/drawing/2014/main" id="{6C25102A-1B55-F648-B29A-B662ABD4F6A0}"/>
              </a:ext>
            </a:extLst>
          </p:cNvPr>
          <p:cNvSpPr txBox="1"/>
          <p:nvPr/>
        </p:nvSpPr>
        <p:spPr>
          <a:xfrm>
            <a:off x="7126960" y="4904614"/>
            <a:ext cx="872098" cy="369332"/>
          </a:xfrm>
          <a:prstGeom prst="rect">
            <a:avLst/>
          </a:prstGeom>
          <a:noFill/>
        </p:spPr>
        <p:txBody>
          <a:bodyPr wrap="none" rtlCol="0">
            <a:spAutoFit/>
          </a:bodyPr>
          <a:lstStyle/>
          <a:p>
            <a:r>
              <a:rPr lang="en-US" dirty="0"/>
              <a:t>Verifier</a:t>
            </a:r>
          </a:p>
        </p:txBody>
      </p:sp>
      <p:sp>
        <p:nvSpPr>
          <p:cNvPr id="49" name="TextBox 48">
            <a:extLst>
              <a:ext uri="{FF2B5EF4-FFF2-40B4-BE49-F238E27FC236}">
                <a16:creationId xmlns:a16="http://schemas.microsoft.com/office/drawing/2014/main" id="{AFB6C158-4036-6248-8602-127DCD664AEA}"/>
              </a:ext>
            </a:extLst>
          </p:cNvPr>
          <p:cNvSpPr txBox="1"/>
          <p:nvPr/>
        </p:nvSpPr>
        <p:spPr>
          <a:xfrm>
            <a:off x="1589895" y="6389452"/>
            <a:ext cx="872098" cy="369332"/>
          </a:xfrm>
          <a:prstGeom prst="rect">
            <a:avLst/>
          </a:prstGeom>
          <a:noFill/>
        </p:spPr>
        <p:txBody>
          <a:bodyPr wrap="none" rtlCol="0">
            <a:spAutoFit/>
          </a:bodyPr>
          <a:lstStyle/>
          <a:p>
            <a:r>
              <a:rPr lang="en-US" dirty="0"/>
              <a:t>Verifier</a:t>
            </a:r>
          </a:p>
        </p:txBody>
      </p:sp>
      <p:sp>
        <p:nvSpPr>
          <p:cNvPr id="50" name="TextBox 49">
            <a:extLst>
              <a:ext uri="{FF2B5EF4-FFF2-40B4-BE49-F238E27FC236}">
                <a16:creationId xmlns:a16="http://schemas.microsoft.com/office/drawing/2014/main" id="{640D977D-5986-9E46-94DE-E50E89543159}"/>
              </a:ext>
            </a:extLst>
          </p:cNvPr>
          <p:cNvSpPr txBox="1"/>
          <p:nvPr/>
        </p:nvSpPr>
        <p:spPr>
          <a:xfrm flipH="1">
            <a:off x="4552408" y="3224507"/>
            <a:ext cx="1063885" cy="369332"/>
          </a:xfrm>
          <a:prstGeom prst="rect">
            <a:avLst/>
          </a:prstGeom>
          <a:noFill/>
        </p:spPr>
        <p:txBody>
          <a:bodyPr wrap="square" rtlCol="0">
            <a:spAutoFit/>
          </a:bodyPr>
          <a:lstStyle/>
          <a:p>
            <a:r>
              <a:rPr lang="en-US" dirty="0"/>
              <a:t>platform</a:t>
            </a:r>
          </a:p>
        </p:txBody>
      </p:sp>
      <p:cxnSp>
        <p:nvCxnSpPr>
          <p:cNvPr id="39" name="Straight Arrow Connector 38">
            <a:extLst>
              <a:ext uri="{FF2B5EF4-FFF2-40B4-BE49-F238E27FC236}">
                <a16:creationId xmlns:a16="http://schemas.microsoft.com/office/drawing/2014/main" id="{2DC755C3-7B6A-444E-AE14-D593FC51E43E}"/>
              </a:ext>
            </a:extLst>
          </p:cNvPr>
          <p:cNvCxnSpPr>
            <a:cxnSpLocks/>
          </p:cNvCxnSpPr>
          <p:nvPr/>
        </p:nvCxnSpPr>
        <p:spPr>
          <a:xfrm>
            <a:off x="5630358" y="4600769"/>
            <a:ext cx="10687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238C8C2F-D127-914E-99D6-C4AD1909930A}"/>
              </a:ext>
            </a:extLst>
          </p:cNvPr>
          <p:cNvPicPr>
            <a:picLocks noChangeAspect="1"/>
          </p:cNvPicPr>
          <p:nvPr/>
        </p:nvPicPr>
        <p:blipFill>
          <a:blip r:embed="rId3"/>
          <a:stretch>
            <a:fillRect/>
          </a:stretch>
        </p:blipFill>
        <p:spPr>
          <a:xfrm>
            <a:off x="7057748" y="3924807"/>
            <a:ext cx="1206901" cy="799100"/>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A201FC0-3A5C-E74C-9D83-1CC4FA6CA27B}"/>
                  </a:ext>
                </a:extLst>
              </p:cNvPr>
              <p:cNvSpPr txBox="1"/>
              <p:nvPr/>
            </p:nvSpPr>
            <p:spPr>
              <a:xfrm>
                <a:off x="5893339" y="4087608"/>
                <a:ext cx="68159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σ</m:t>
                      </m:r>
                    </m:oMath>
                  </m:oMathPara>
                </a14:m>
                <a:endParaRPr lang="en-US" b="0" dirty="0"/>
              </a:p>
              <a:p>
                <a:endParaRPr lang="en-US" dirty="0"/>
              </a:p>
            </p:txBody>
          </p:sp>
        </mc:Choice>
        <mc:Fallback xmlns="">
          <p:sp>
            <p:nvSpPr>
              <p:cNvPr id="51" name="TextBox 50">
                <a:extLst>
                  <a:ext uri="{FF2B5EF4-FFF2-40B4-BE49-F238E27FC236}">
                    <a16:creationId xmlns:a16="http://schemas.microsoft.com/office/drawing/2014/main" id="{FA201FC0-3A5C-E74C-9D83-1CC4FA6CA27B}"/>
                  </a:ext>
                </a:extLst>
              </p:cNvPr>
              <p:cNvSpPr txBox="1">
                <a:spLocks noRot="1" noChangeAspect="1" noMove="1" noResize="1" noEditPoints="1" noAdjustHandles="1" noChangeArrowheads="1" noChangeShapeType="1" noTextEdit="1"/>
              </p:cNvSpPr>
              <p:nvPr/>
            </p:nvSpPr>
            <p:spPr>
              <a:xfrm>
                <a:off x="5893339" y="4087608"/>
                <a:ext cx="681597" cy="646331"/>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517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18">
                                            <p:txEl>
                                              <p:pRg st="19" end="19"/>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9">
                                            <p:txEl>
                                              <p:pRg st="0" end="0"/>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8" grpId="0" uiExpand="1" build="p"/>
      <p:bldP spid="18" grpId="1" uiExpand="1" build="p"/>
      <p:bldP spid="21" grpId="0"/>
      <p:bldP spid="23" grpId="0"/>
      <p:bldP spid="35" grpId="0"/>
      <p:bldP spid="36" grpId="0"/>
      <p:bldP spid="5" grpId="0"/>
      <p:bldP spid="12" grpId="0"/>
      <p:bldP spid="13" grpId="0"/>
      <p:bldP spid="17" grpId="0"/>
      <p:bldP spid="46" grpId="0"/>
      <p:bldP spid="47" grpId="0"/>
      <p:bldP spid="48" grpId="0"/>
      <p:bldP spid="50" grpId="0"/>
      <p:bldP spid="5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44689</TotalTime>
  <Words>2398</Words>
  <Application>Microsoft Macintosh PowerPoint</Application>
  <PresentationFormat>On-screen Show (4:3)</PresentationFormat>
  <Paragraphs>502</Paragraphs>
  <Slides>46</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Cambria Math</vt:lpstr>
      <vt:lpstr>Office Theme</vt:lpstr>
      <vt:lpstr> CacheQuote: Efficiently Recovering Long-term Secrets of SGX EPID via Cache Attacks</vt:lpstr>
      <vt:lpstr>Intel Software Guard Extensions</vt:lpstr>
      <vt:lpstr>Enclaves</vt:lpstr>
      <vt:lpstr>Remote attestation: EPID</vt:lpstr>
      <vt:lpstr>Unlinkability</vt:lpstr>
      <vt:lpstr>Unforgeability</vt:lpstr>
      <vt:lpstr>Our results</vt:lpstr>
      <vt:lpstr>EPID: setup</vt:lpstr>
      <vt:lpstr>EPID: algorithms</vt:lpstr>
      <vt:lpstr>The signing algorithm</vt:lpstr>
      <vt:lpstr>Attack idea</vt:lpstr>
      <vt:lpstr>How unlinkability is broken?</vt:lpstr>
      <vt:lpstr>Side-channel attacks</vt:lpstr>
      <vt:lpstr>Square and multiply</vt:lpstr>
      <vt:lpstr>Cache attacks</vt:lpstr>
      <vt:lpstr>CPU vs. Memory</vt:lpstr>
      <vt:lpstr>Set Associative Caches</vt:lpstr>
      <vt:lpstr>The Prime+Probe Attack [Per05, OST06]</vt:lpstr>
      <vt:lpstr>Prime+Probe attack examples</vt:lpstr>
      <vt:lpstr>Countermeasures</vt:lpstr>
      <vt:lpstr>In our attack</vt:lpstr>
      <vt:lpstr>Recoding the nonces</vt:lpstr>
      <vt:lpstr>Scalar multiplication algorithm</vt:lpstr>
      <vt:lpstr>Going back to the attack</vt:lpstr>
      <vt:lpstr>Counting loops</vt:lpstr>
      <vt:lpstr>Counting loop iterations automatically</vt:lpstr>
      <vt:lpstr>Handling noise</vt:lpstr>
      <vt:lpstr>Analyzing the data</vt:lpstr>
      <vt:lpstr>The road ahead</vt:lpstr>
      <vt:lpstr>A lattice attack</vt:lpstr>
      <vt:lpstr>The hidden number problem (HNP) [BV96]</vt:lpstr>
      <vt:lpstr>Applications of the HNP</vt:lpstr>
      <vt:lpstr>Converting our problem to HNP</vt:lpstr>
      <vt:lpstr>Lattices</vt:lpstr>
      <vt:lpstr>Closest Vector Problem (CVP)</vt:lpstr>
      <vt:lpstr>CVP embedding</vt:lpstr>
      <vt:lpstr>Recentering the nonces</vt:lpstr>
      <vt:lpstr>Effect of recentering the nonces</vt:lpstr>
      <vt:lpstr>Samples of different lengths</vt:lpstr>
      <vt:lpstr>Example</vt:lpstr>
      <vt:lpstr>Error correction</vt:lpstr>
      <vt:lpstr>Prior work</vt:lpstr>
      <vt:lpstr>Error analysis</vt:lpstr>
      <vt:lpstr>Recovering f</vt:lpstr>
      <vt:lpstr>Conclusion</vt:lpstr>
      <vt:lpstr>PowerPoint Presentation</vt:lpstr>
    </vt:vector>
  </TitlesOfParts>
  <Company>The University of Adelaide</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Yuval Yarom</dc:creator>
  <cp:lastModifiedBy>de Micheli Dupont, Gabrielle</cp:lastModifiedBy>
  <cp:revision>424</cp:revision>
  <cp:lastPrinted>2018-09-05T21:46:51Z</cp:lastPrinted>
  <dcterms:created xsi:type="dcterms:W3CDTF">2016-08-31T11:41:56Z</dcterms:created>
  <dcterms:modified xsi:type="dcterms:W3CDTF">2018-09-11T09:06:47Z</dcterms:modified>
</cp:coreProperties>
</file>